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6" r:id="rId3"/>
    <p:sldId id="256" r:id="rId4"/>
    <p:sldId id="278" r:id="rId5"/>
    <p:sldId id="279" r:id="rId6"/>
    <p:sldId id="258" r:id="rId7"/>
    <p:sldId id="261" r:id="rId8"/>
    <p:sldId id="266" r:id="rId9"/>
    <p:sldId id="257" r:id="rId10"/>
    <p:sldId id="269" r:id="rId11"/>
    <p:sldId id="260" r:id="rId12"/>
    <p:sldId id="259" r:id="rId13"/>
    <p:sldId id="298" r:id="rId14"/>
    <p:sldId id="282" r:id="rId15"/>
    <p:sldId id="283" r:id="rId16"/>
    <p:sldId id="284" r:id="rId17"/>
    <p:sldId id="287" r:id="rId18"/>
    <p:sldId id="285" r:id="rId19"/>
    <p:sldId id="288" r:id="rId20"/>
    <p:sldId id="290" r:id="rId21"/>
    <p:sldId id="292" r:id="rId22"/>
    <p:sldId id="291" r:id="rId23"/>
    <p:sldId id="281" r:id="rId24"/>
    <p:sldId id="296" r:id="rId25"/>
    <p:sldId id="289" r:id="rId26"/>
    <p:sldId id="295" r:id="rId27"/>
    <p:sldId id="268" r:id="rId28"/>
    <p:sldId id="267" r:id="rId29"/>
    <p:sldId id="270" r:id="rId30"/>
    <p:sldId id="262" r:id="rId31"/>
    <p:sldId id="293" r:id="rId32"/>
    <p:sldId id="297" r:id="rId33"/>
    <p:sldId id="276" r:id="rId34"/>
    <p:sldId id="294" r:id="rId35"/>
    <p:sldId id="263" r:id="rId36"/>
    <p:sldId id="264" r:id="rId37"/>
    <p:sldId id="265" r:id="rId38"/>
    <p:sldId id="272" r:id="rId39"/>
    <p:sldId id="273" r:id="rId40"/>
    <p:sldId id="280" r:id="rId4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84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84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98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076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37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57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558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47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4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60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81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51339-A7E7-4F1D-B405-9B0E3645ACB9}" type="datetimeFigureOut">
              <a:rPr lang="de-DE" smtClean="0"/>
              <a:t>05.01.2021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A085-B374-4C44-9F9B-C8B39B7CB2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79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m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naehrungsmedizin.blog/2020/10/19/mit-vitamin-d-gegen-covid-19/" TargetMode="External"/><Relationship Id="rId7" Type="http://schemas.openxmlformats.org/officeDocument/2006/relationships/hyperlink" Target="https://workshopernaehrung.de/fettloesliche-vitamine/" TargetMode="External"/><Relationship Id="rId2" Type="http://schemas.openxmlformats.org/officeDocument/2006/relationships/hyperlink" Target="https://www.pharmazeutische-zeitung.de/kritische-betrachtung-116884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pektrum.de/news/hilft-vitamin-d-gegen-das-coronavirus/1803668" TargetMode="External"/><Relationship Id="rId5" Type="http://schemas.openxmlformats.org/officeDocument/2006/relationships/hyperlink" Target="https://www.deutsche-apotheker-zeitung.de/daz-az/2011/daz-39-2011/dekristol-r-20-000-ie-off-label-und-gefaehrlich" TargetMode="External"/><Relationship Id="rId4" Type="http://schemas.openxmlformats.org/officeDocument/2006/relationships/hyperlink" Target="https://www.dge.de/wissenschaft/referenzwerte/vitamin-d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 sz="6600" b="1" dirty="0" smtClean="0">
                <a:solidFill>
                  <a:srgbClr val="FFC000"/>
                </a:solidFill>
                <a:latin typeface="Kristen ITC" panose="03050502040202030202" pitchFamily="66" charset="0"/>
              </a:rPr>
              <a:t>Das Sonnenvitamin D</a:t>
            </a:r>
            <a:endParaRPr lang="de-DE" sz="6600" b="1" dirty="0">
              <a:solidFill>
                <a:srgbClr val="FFC000"/>
              </a:solidFill>
              <a:latin typeface="Kristen ITC" panose="03050502040202030202" pitchFamily="66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7233" y="1825625"/>
            <a:ext cx="6377533" cy="435133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454769" y="6311900"/>
            <a:ext cx="7578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https://pixabay.com/de/photos/urlaub-strand-entspannen-reisen-2218989/</a:t>
            </a:r>
          </a:p>
        </p:txBody>
      </p:sp>
    </p:spTree>
    <p:extLst>
      <p:ext uri="{BB962C8B-B14F-4D97-AF65-F5344CB8AC3E}">
        <p14:creationId xmlns:p14="http://schemas.microsoft.com/office/powerpoint/2010/main" val="59094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734" y="115372"/>
            <a:ext cx="8681453" cy="6374328"/>
          </a:xfrm>
        </p:spPr>
      </p:pic>
      <p:sp>
        <p:nvSpPr>
          <p:cNvPr id="5" name="Textfeld 4"/>
          <p:cNvSpPr txBox="1"/>
          <p:nvPr/>
        </p:nvSpPr>
        <p:spPr>
          <a:xfrm>
            <a:off x="4648200" y="6489700"/>
            <a:ext cx="1061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https://thumbs.dreamstime.com/z/molekyl-cholecalciferol-eller-vitamin-d-65688698.jpg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14450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9435" y="39016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25-Hydroxy-Vitamin-D</a:t>
            </a:r>
            <a:r>
              <a:rPr lang="de-DE" b="1" baseline="-25000" dirty="0" smtClean="0">
                <a:solidFill>
                  <a:srgbClr val="0070C0"/>
                </a:solidFill>
              </a:rPr>
              <a:t>3</a:t>
            </a:r>
            <a:r>
              <a:rPr lang="de-DE" baseline="-25000" dirty="0" smtClean="0"/>
              <a:t/>
            </a:r>
            <a:br>
              <a:rPr lang="de-DE" baseline="-25000" dirty="0" smtClean="0"/>
            </a:br>
            <a:r>
              <a:rPr lang="de-DE" dirty="0">
                <a:solidFill>
                  <a:srgbClr val="00B0F0"/>
                </a:solidFill>
              </a:rPr>
              <a:t>zirkulierende </a:t>
            </a:r>
            <a:r>
              <a:rPr lang="de-DE" dirty="0" smtClean="0">
                <a:solidFill>
                  <a:srgbClr val="00B0F0"/>
                </a:solidFill>
              </a:rPr>
              <a:t>Hauptform</a:t>
            </a:r>
            <a:br>
              <a:rPr lang="de-DE" dirty="0" smtClean="0">
                <a:solidFill>
                  <a:srgbClr val="00B0F0"/>
                </a:solidFill>
              </a:rPr>
            </a:br>
            <a:r>
              <a:rPr lang="de-DE" dirty="0" smtClean="0">
                <a:solidFill>
                  <a:srgbClr val="00B0F0"/>
                </a:solidFill>
              </a:rPr>
              <a:t>und Speicherform</a:t>
            </a:r>
            <a:endParaRPr lang="de-DE" baseline="-25000" dirty="0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0"/>
            <a:ext cx="4787900" cy="6922903"/>
          </a:xfrm>
        </p:spPr>
      </p:pic>
      <p:sp>
        <p:nvSpPr>
          <p:cNvPr id="5" name="Textfeld 4"/>
          <p:cNvSpPr txBox="1"/>
          <p:nvPr/>
        </p:nvSpPr>
        <p:spPr>
          <a:xfrm>
            <a:off x="222399" y="2010991"/>
            <a:ext cx="6489700" cy="556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 err="1"/>
              <a:t>Calcidiol</a:t>
            </a:r>
            <a:r>
              <a:rPr lang="de-DE" sz="2600" dirty="0"/>
              <a:t> (auch </a:t>
            </a:r>
            <a:r>
              <a:rPr lang="de-DE" sz="2600" dirty="0" err="1"/>
              <a:t>Calcifediol</a:t>
            </a:r>
            <a:r>
              <a:rPr lang="de-DE" sz="2600" dirty="0"/>
              <a:t> oder </a:t>
            </a:r>
            <a:r>
              <a:rPr lang="de-DE" sz="2600" dirty="0" smtClean="0"/>
              <a:t>25-Hydroxy-Vitamin-D</a:t>
            </a:r>
            <a:r>
              <a:rPr lang="de-DE" sz="2600" baseline="-25000" dirty="0" smtClean="0"/>
              <a:t>3</a:t>
            </a:r>
            <a:r>
              <a:rPr lang="de-DE" sz="2600" dirty="0" smtClean="0"/>
              <a:t>) </a:t>
            </a:r>
            <a:r>
              <a:rPr lang="de-DE" sz="2600" dirty="0"/>
              <a:t>ist eine Hormonvorstufe (Vorläufer der aktiven Form von Vitamin D) im Vitamin-D-Stoffwechsel, die in der Leber durch die Vitamin-D-25-Hydroxylase aus </a:t>
            </a:r>
            <a:r>
              <a:rPr lang="de-DE" sz="2600" dirty="0" smtClean="0"/>
              <a:t/>
            </a:r>
            <a:br>
              <a:rPr lang="de-DE" sz="2600" dirty="0" smtClean="0"/>
            </a:br>
            <a:r>
              <a:rPr lang="de-DE" sz="2600" dirty="0" err="1" smtClean="0"/>
              <a:t>Cholecalciferol</a:t>
            </a:r>
            <a:r>
              <a:rPr lang="de-DE" sz="2600" dirty="0" smtClean="0"/>
              <a:t> gebildet wird.</a:t>
            </a:r>
            <a:r>
              <a:rPr lang="de-DE" sz="2600" baseline="30000" dirty="0"/>
              <a:t> </a:t>
            </a:r>
            <a:r>
              <a:rPr lang="de-DE" sz="2600" baseline="30000" dirty="0" smtClean="0"/>
              <a:t/>
            </a:r>
            <a:br>
              <a:rPr lang="de-DE" sz="2600" baseline="30000" dirty="0" smtClean="0"/>
            </a:br>
            <a:r>
              <a:rPr lang="de-DE" sz="2600" baseline="30000" dirty="0" smtClean="0"/>
              <a:t/>
            </a:r>
            <a:br>
              <a:rPr lang="de-DE" sz="2600" baseline="30000" dirty="0" smtClean="0"/>
            </a:br>
            <a:r>
              <a:rPr lang="de-DE" sz="2600" dirty="0" smtClean="0"/>
              <a:t>In </a:t>
            </a:r>
            <a:r>
              <a:rPr lang="de-DE" sz="2600" dirty="0"/>
              <a:t>der Niere erfolgt </a:t>
            </a:r>
            <a:r>
              <a:rPr lang="de-DE" sz="2600" dirty="0" smtClean="0"/>
              <a:t>die </a:t>
            </a:r>
            <a:r>
              <a:rPr lang="de-DE" sz="2600" dirty="0"/>
              <a:t>Umwandlung zum </a:t>
            </a:r>
            <a:r>
              <a:rPr lang="de-DE" sz="2600" dirty="0" smtClean="0"/>
              <a:t/>
            </a:r>
            <a:br>
              <a:rPr lang="de-DE" sz="2600" dirty="0" smtClean="0"/>
            </a:br>
            <a:r>
              <a:rPr lang="de-DE" sz="2600" dirty="0" smtClean="0"/>
              <a:t>Steroidhormon</a:t>
            </a:r>
            <a:r>
              <a:rPr lang="de-DE" sz="2600" dirty="0"/>
              <a:t> </a:t>
            </a:r>
            <a:r>
              <a:rPr lang="de-DE" sz="2600" dirty="0" err="1" smtClean="0"/>
              <a:t>Calcitriol</a:t>
            </a:r>
            <a:r>
              <a:rPr lang="de-DE" sz="2600" dirty="0" smtClean="0"/>
              <a:t>.</a:t>
            </a:r>
            <a:br>
              <a:rPr lang="de-DE" sz="2600" dirty="0" smtClean="0"/>
            </a:br>
            <a:r>
              <a:rPr lang="de-DE" sz="2600" dirty="0" smtClean="0"/>
              <a:t>Sowohl </a:t>
            </a:r>
            <a:r>
              <a:rPr lang="de-DE" sz="2600" dirty="0" err="1"/>
              <a:t>Calcidiol</a:t>
            </a:r>
            <a:r>
              <a:rPr lang="de-DE" sz="2600" dirty="0"/>
              <a:t> als auch </a:t>
            </a:r>
            <a:r>
              <a:rPr lang="de-DE" sz="2600" dirty="0" err="1"/>
              <a:t>Calcitriol</a:t>
            </a:r>
            <a:r>
              <a:rPr lang="de-DE" sz="2600" dirty="0"/>
              <a:t> wurden durch Michael F. </a:t>
            </a:r>
            <a:r>
              <a:rPr lang="de-DE" sz="2600" dirty="0" err="1"/>
              <a:t>Holick</a:t>
            </a:r>
            <a:r>
              <a:rPr lang="de-DE" sz="2600" dirty="0"/>
              <a:t> identifiziert</a:t>
            </a:r>
            <a:r>
              <a:rPr lang="de-DE" sz="2600" dirty="0" smtClean="0"/>
              <a:t>.</a:t>
            </a:r>
            <a:br>
              <a:rPr lang="de-DE" sz="26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200" dirty="0" smtClean="0"/>
              <a:t>aus Wikipedia</a:t>
            </a:r>
          </a:p>
          <a:p>
            <a:endParaRPr lang="de-DE" sz="2400" dirty="0" smtClean="0"/>
          </a:p>
          <a:p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10654145" y="706582"/>
            <a:ext cx="401781" cy="3463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13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3200" y="796925"/>
            <a:ext cx="4978400" cy="6619875"/>
          </a:xfrm>
        </p:spPr>
        <p:txBody>
          <a:bodyPr>
            <a:normAutofit/>
          </a:bodyPr>
          <a:lstStyle/>
          <a:p>
            <a:r>
              <a:rPr lang="de-DE" sz="3200" b="1" dirty="0" smtClean="0"/>
              <a:t>1,25-Dihydroxy-Vitamin-D</a:t>
            </a:r>
            <a:r>
              <a:rPr lang="de-DE" sz="3200" b="1" baseline="-25000" dirty="0" smtClean="0"/>
              <a:t>3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>
                <a:solidFill>
                  <a:srgbClr val="7030A0"/>
                </a:solidFill>
              </a:rPr>
              <a:t>die aktive Form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>
                <a:latin typeface="+mn-lt"/>
              </a:rPr>
              <a:t/>
            </a:r>
            <a:br>
              <a:rPr lang="de-DE" sz="3200" b="1" dirty="0" smtClean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 smtClean="0">
                <a:latin typeface="+mn-lt"/>
              </a:rPr>
              <a:t/>
            </a:r>
            <a:br>
              <a:rPr lang="de-DE" sz="2800" dirty="0" smtClean="0">
                <a:latin typeface="+mn-lt"/>
              </a:rPr>
            </a:br>
            <a:r>
              <a:rPr lang="de-DE" sz="2800" dirty="0" err="1" smtClean="0">
                <a:latin typeface="+mn-lt"/>
              </a:rPr>
              <a:t>Calcitriol</a:t>
            </a:r>
            <a:r>
              <a:rPr lang="de-DE" sz="2800" dirty="0" smtClean="0">
                <a:latin typeface="+mn-lt"/>
              </a:rPr>
              <a:t/>
            </a:r>
            <a:br>
              <a:rPr lang="de-DE" sz="2800" dirty="0" smtClean="0">
                <a:latin typeface="+mn-lt"/>
              </a:rPr>
            </a:br>
            <a:r>
              <a:rPr lang="de-DE" sz="2800" dirty="0" smtClean="0">
                <a:latin typeface="+mn-lt"/>
              </a:rPr>
              <a:t>1,25(OH)</a:t>
            </a:r>
            <a:r>
              <a:rPr lang="de-DE" sz="2800" baseline="-25000" dirty="0" smtClean="0">
                <a:latin typeface="+mn-lt"/>
              </a:rPr>
              <a:t>2</a:t>
            </a:r>
            <a:r>
              <a:rPr lang="de-DE" sz="2800" dirty="0" smtClean="0">
                <a:latin typeface="+mn-lt"/>
              </a:rPr>
              <a:t>Vitamin D</a:t>
            </a:r>
            <a:r>
              <a:rPr lang="de-DE" sz="2800" baseline="-25000" dirty="0" smtClean="0">
                <a:latin typeface="+mn-lt"/>
              </a:rPr>
              <a:t>3</a:t>
            </a:r>
            <a:r>
              <a:rPr lang="de-DE" sz="2800" dirty="0" smtClean="0">
                <a:latin typeface="+mn-lt"/>
              </a:rPr>
              <a:t> </a:t>
            </a:r>
            <a:br>
              <a:rPr lang="de-DE" sz="2800" dirty="0" smtClean="0">
                <a:latin typeface="+mn-lt"/>
              </a:rPr>
            </a:br>
            <a:r>
              <a:rPr lang="de-DE" sz="2800" dirty="0" smtClean="0">
                <a:latin typeface="+mn-lt"/>
              </a:rPr>
              <a:t>Vitamin D</a:t>
            </a:r>
            <a:r>
              <a:rPr lang="de-DE" sz="2800" baseline="-25000" dirty="0" smtClean="0">
                <a:latin typeface="+mn-lt"/>
              </a:rPr>
              <a:t>3</a:t>
            </a:r>
            <a:r>
              <a:rPr lang="de-DE" sz="2800" dirty="0" smtClean="0">
                <a:latin typeface="+mn-lt"/>
              </a:rPr>
              <a:t> (1,25-OH)</a:t>
            </a:r>
            <a:br>
              <a:rPr lang="de-DE" sz="2800" dirty="0" smtClean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 smtClean="0">
                <a:latin typeface="+mn-lt"/>
              </a:rPr>
              <a:t/>
            </a:r>
            <a:br>
              <a:rPr lang="de-DE" sz="2800" dirty="0" smtClean="0">
                <a:latin typeface="+mn-lt"/>
              </a:rPr>
            </a:br>
            <a:r>
              <a:rPr lang="de-DE" sz="2800" dirty="0" smtClean="0">
                <a:latin typeface="+mn-lt"/>
              </a:rPr>
              <a:t/>
            </a:r>
            <a:br>
              <a:rPr lang="de-DE" sz="2800" dirty="0" smtClean="0">
                <a:latin typeface="+mn-lt"/>
              </a:rPr>
            </a:br>
            <a:r>
              <a:rPr lang="de-DE" sz="2800" dirty="0">
                <a:latin typeface="+mn-lt"/>
              </a:rPr>
              <a:t/>
            </a:r>
            <a:br>
              <a:rPr lang="de-DE" sz="2800" dirty="0">
                <a:latin typeface="+mn-lt"/>
              </a:rPr>
            </a:br>
            <a:r>
              <a:rPr lang="de-DE" sz="2800" dirty="0" smtClean="0">
                <a:latin typeface="+mn-lt"/>
              </a:rPr>
              <a:t/>
            </a:r>
            <a:br>
              <a:rPr lang="de-DE" sz="2800" dirty="0" smtClean="0">
                <a:latin typeface="+mn-lt"/>
              </a:rPr>
            </a:br>
            <a:r>
              <a:rPr lang="de-DE" sz="2800" dirty="0" smtClean="0">
                <a:latin typeface="+mn-lt"/>
              </a:rPr>
              <a:t/>
            </a:r>
            <a:br>
              <a:rPr lang="de-DE" sz="2800" dirty="0" smtClean="0">
                <a:latin typeface="+mn-lt"/>
              </a:rPr>
            </a:br>
            <a:r>
              <a:rPr lang="de-DE" sz="1200" dirty="0" smtClean="0"/>
              <a:t>aus Wikipedia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>
              <a:latin typeface="+mn-lt"/>
            </a:endParaRPr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112" y="-47453"/>
            <a:ext cx="6210300" cy="6923182"/>
          </a:xfrm>
        </p:spPr>
      </p:pic>
      <p:sp>
        <p:nvSpPr>
          <p:cNvPr id="3" name="Ellipse 2"/>
          <p:cNvSpPr/>
          <p:nvPr/>
        </p:nvSpPr>
        <p:spPr>
          <a:xfrm>
            <a:off x="7666892" y="3147646"/>
            <a:ext cx="492370" cy="29893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7507565" y="2902738"/>
            <a:ext cx="31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1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9144000" y="900545"/>
            <a:ext cx="78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25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9040090" y="511444"/>
            <a:ext cx="498764" cy="285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81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772" y="725212"/>
            <a:ext cx="10064455" cy="534451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922978" y="6152811"/>
            <a:ext cx="10410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https://www.pharmazeutische-zeitung.de/kritische-betrachtung-116884/seite/5/</a:t>
            </a:r>
          </a:p>
        </p:txBody>
      </p:sp>
    </p:spTree>
    <p:extLst>
      <p:ext uri="{BB962C8B-B14F-4D97-AF65-F5344CB8AC3E}">
        <p14:creationId xmlns:p14="http://schemas.microsoft.com/office/powerpoint/2010/main" val="4020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0895" y="163650"/>
            <a:ext cx="11809709" cy="611268"/>
          </a:xfrm>
        </p:spPr>
        <p:txBody>
          <a:bodyPr>
            <a:normAutofit/>
          </a:bodyPr>
          <a:lstStyle/>
          <a:p>
            <a:r>
              <a:rPr lang="de-DE" altLang="de-DE" sz="3600" dirty="0" smtClean="0">
                <a:solidFill>
                  <a:srgbClr val="002060"/>
                </a:solidFill>
                <a:latin typeface="TheSans-Plain"/>
              </a:rPr>
              <a:t>Klassifizierung </a:t>
            </a:r>
            <a:r>
              <a:rPr lang="de-DE" altLang="de-DE" sz="3600" dirty="0">
                <a:solidFill>
                  <a:srgbClr val="002060"/>
                </a:solidFill>
                <a:latin typeface="TheSans-Plain"/>
              </a:rPr>
              <a:t>der Vitamin-D-Spiegel im </a:t>
            </a:r>
            <a:r>
              <a:rPr lang="de-DE" altLang="de-DE" sz="3600" dirty="0" smtClean="0">
                <a:solidFill>
                  <a:srgbClr val="002060"/>
                </a:solidFill>
                <a:latin typeface="TheSans-Plain"/>
              </a:rPr>
              <a:t>Plasma</a:t>
            </a:r>
            <a:endParaRPr lang="de-DE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166619"/>
              </p:ext>
            </p:extLst>
          </p:nvPr>
        </p:nvGraphicFramePr>
        <p:xfrm>
          <a:off x="371960" y="774918"/>
          <a:ext cx="11530739" cy="7532174"/>
        </p:xfrm>
        <a:graphic>
          <a:graphicData uri="http://schemas.openxmlformats.org/drawingml/2006/table">
            <a:tbl>
              <a:tblPr/>
              <a:tblGrid>
                <a:gridCol w="2170375"/>
                <a:gridCol w="1977122"/>
                <a:gridCol w="3047445"/>
                <a:gridCol w="4335797"/>
              </a:tblGrid>
              <a:tr h="786704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FFFFFF"/>
                          </a:solidFill>
                          <a:effectLst/>
                          <a:latin typeface="TheSans-Plain"/>
                        </a:rPr>
                        <a:t>Vitamin-D-Spiegel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D1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2000" b="0" dirty="0">
                        <a:solidFill>
                          <a:srgbClr val="FFFFFF"/>
                        </a:solidFill>
                        <a:effectLst/>
                        <a:latin typeface="TheSans-Plain"/>
                      </a:endParaRP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D1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FFFFFF"/>
                          </a:solidFill>
                          <a:effectLst/>
                          <a:latin typeface="TheSans-Plain"/>
                        </a:rPr>
                        <a:t>Klassifizierung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D1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FFFFFF"/>
                          </a:solidFill>
                          <a:effectLst/>
                          <a:latin typeface="TheSans-Plain"/>
                        </a:rPr>
                        <a:t>Folgen</a:t>
                      </a: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D1F"/>
                    </a:solidFill>
                  </a:tcPr>
                </a:tc>
              </a:tr>
              <a:tr h="477071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 err="1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ng</a:t>
                      </a:r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/ml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nmol/l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2000" b="0">
                        <a:solidFill>
                          <a:srgbClr val="222222"/>
                        </a:solidFill>
                        <a:effectLst/>
                        <a:latin typeface="TheSans-Plain"/>
                      </a:endParaRP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2000" b="0">
                        <a:solidFill>
                          <a:srgbClr val="222222"/>
                        </a:solidFill>
                        <a:effectLst/>
                        <a:latin typeface="TheSans-Plain"/>
                      </a:endParaRP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6704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&lt; 5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&lt; 12,5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schwerer Mangel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Osteomalazie, Rachitis</a:t>
                      </a: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6339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5 bis 10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12,5 bis 25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ausgeprägter Mangel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erhöhtes Osteoporose-Risiko</a:t>
                      </a: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71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10 bis 20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25 bis 50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leichter Mangel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2000" b="0">
                        <a:solidFill>
                          <a:srgbClr val="222222"/>
                        </a:solidFill>
                        <a:effectLst/>
                        <a:latin typeface="TheSans-Plain"/>
                      </a:endParaRP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71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30 bis 50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75 bis 125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Normbereich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2000" b="0" dirty="0">
                        <a:solidFill>
                          <a:srgbClr val="222222"/>
                        </a:solidFill>
                        <a:effectLst/>
                        <a:latin typeface="TheSans-Plain"/>
                      </a:endParaRP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071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70 bis 150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175 bis 375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Überdosierung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de-DE" sz="2000" b="0">
                        <a:solidFill>
                          <a:srgbClr val="222222"/>
                        </a:solidFill>
                        <a:effectLst/>
                        <a:latin typeface="TheSans-Plain"/>
                      </a:endParaRP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4143"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&gt; 150</a:t>
                      </a:r>
                    </a:p>
                  </a:txBody>
                  <a:tcPr marL="98894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&gt; 375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Intoxikation</a:t>
                      </a:r>
                    </a:p>
                  </a:txBody>
                  <a:tcPr marL="49447" marR="49447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Erbrechen, Durchfälle, Kopf- und Gelenkschmerzen, Calciumablagerungen in der Niere </a:t>
                      </a:r>
                      <a:r>
                        <a:rPr lang="de-DE" sz="2000" b="0" dirty="0" smtClean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/>
                      </a:r>
                      <a:br>
                        <a:rPr lang="de-DE" sz="2000" b="0" dirty="0" smtClean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</a:br>
                      <a:r>
                        <a:rPr lang="de-DE" sz="2000" b="0" dirty="0" smtClean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und </a:t>
                      </a:r>
                      <a:r>
                        <a:rPr lang="de-DE" sz="2000" b="0" dirty="0">
                          <a:solidFill>
                            <a:srgbClr val="222222"/>
                          </a:solidFill>
                          <a:effectLst/>
                          <a:latin typeface="TheSans-Plain"/>
                        </a:rPr>
                        <a:t>den Gefäßen</a:t>
                      </a:r>
                    </a:p>
                  </a:txBody>
                  <a:tcPr marL="49447" marR="98894" marT="49447" marB="494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23986" y="-1524744"/>
            <a:ext cx="778012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39485" y="6369803"/>
            <a:ext cx="7656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https://www.pharmazeutische-zeitung.de/kritische-betrachtung-116884/</a:t>
            </a:r>
          </a:p>
        </p:txBody>
      </p:sp>
      <p:sp>
        <p:nvSpPr>
          <p:cNvPr id="7" name="Rechteck 6"/>
          <p:cNvSpPr/>
          <p:nvPr/>
        </p:nvSpPr>
        <p:spPr>
          <a:xfrm>
            <a:off x="371960" y="4370522"/>
            <a:ext cx="11530739" cy="44945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7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-1789140"/>
            <a:ext cx="10515600" cy="1325563"/>
          </a:xfrm>
        </p:spPr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1043" y="0"/>
            <a:ext cx="9349913" cy="680242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687949" y="6525428"/>
            <a:ext cx="8710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https://www.ernaehrungsmedizin.blog/2020/10/19/mit-vitamin-d-gegen-covid-19/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6687949" y="3216166"/>
            <a:ext cx="3039375" cy="10878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2632841" y="2774731"/>
            <a:ext cx="1072056" cy="4414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99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29" y="-1379211"/>
            <a:ext cx="10515600" cy="132556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6" name="Inhaltsplatzhalter 5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902" y="-53648"/>
            <a:ext cx="5316702" cy="6630600"/>
          </a:xfrm>
        </p:spPr>
      </p:pic>
      <p:sp>
        <p:nvSpPr>
          <p:cNvPr id="7" name="Textfeld 6"/>
          <p:cNvSpPr txBox="1"/>
          <p:nvPr/>
        </p:nvSpPr>
        <p:spPr>
          <a:xfrm>
            <a:off x="3136902" y="6581001"/>
            <a:ext cx="5372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https://www.ernaehrungsmedizin.blog/2020/10/19/mit-vitamin-d-gegen-covid-19/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304627" y="4660900"/>
            <a:ext cx="723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50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63021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0200" y="-2641599"/>
            <a:ext cx="10515600" cy="1181099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6" name="Inhaltsplatzhalter 5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18" y="863600"/>
            <a:ext cx="10536582" cy="5048779"/>
          </a:xfrm>
        </p:spPr>
      </p:pic>
      <p:sp>
        <p:nvSpPr>
          <p:cNvPr id="8" name="Textfeld 7"/>
          <p:cNvSpPr txBox="1"/>
          <p:nvPr/>
        </p:nvSpPr>
        <p:spPr>
          <a:xfrm>
            <a:off x="5880538" y="5981030"/>
            <a:ext cx="8434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https://www.ernaehrungsmedizin.blog/2020/10/19/mit-vitamin-d-gegen-covid-19/</a:t>
            </a:r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0811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 descr="https://workshopernaehrung.de/wp-content/uploads/2019/07/Vitamin-D-Tabel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26" y="-221673"/>
            <a:ext cx="10515674" cy="60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933209" y="5260929"/>
            <a:ext cx="1135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https://workshopernaehrung.de/fettloesliche-vitamine/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38126" y="5607576"/>
            <a:ext cx="10515674" cy="113877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800" dirty="0"/>
              <a:t>C</a:t>
            </a:r>
            <a:r>
              <a:rPr lang="de-DE" sz="2800" dirty="0" smtClean="0"/>
              <a:t>irca </a:t>
            </a:r>
            <a:r>
              <a:rPr lang="de-DE" sz="2800" dirty="0"/>
              <a:t>2 bis 4 µg </a:t>
            </a:r>
            <a:r>
              <a:rPr lang="de-DE" sz="2800" dirty="0" smtClean="0"/>
              <a:t> (80 bis 160 I.E.) Vitamin </a:t>
            </a:r>
            <a:r>
              <a:rPr lang="de-DE" sz="2800" dirty="0"/>
              <a:t>D </a:t>
            </a:r>
            <a:r>
              <a:rPr lang="de-DE" sz="2800" dirty="0" smtClean="0"/>
              <a:t>nimmt der Mensch pro Tag über </a:t>
            </a:r>
            <a:r>
              <a:rPr lang="de-DE" sz="2800" dirty="0"/>
              <a:t>die </a:t>
            </a:r>
            <a:r>
              <a:rPr lang="de-DE" sz="2800" dirty="0" smtClean="0"/>
              <a:t>Nahrung auf, d.h. ca. 10 bis 20 % des Bedarfs.</a:t>
            </a:r>
          </a:p>
          <a:p>
            <a:pPr algn="r"/>
            <a:r>
              <a:rPr lang="de-DE" sz="1200" dirty="0"/>
              <a:t>https://www.pharmazeutische-zeitung.de/kritische-betrachtung-116884/seite/5/</a:t>
            </a:r>
          </a:p>
        </p:txBody>
      </p:sp>
    </p:spTree>
    <p:extLst>
      <p:ext uri="{BB962C8B-B14F-4D97-AF65-F5344CB8AC3E}">
        <p14:creationId xmlns:p14="http://schemas.microsoft.com/office/powerpoint/2010/main" val="228993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030" y="0"/>
            <a:ext cx="8928370" cy="6556771"/>
          </a:xfrm>
        </p:spPr>
      </p:pic>
      <p:sp>
        <p:nvSpPr>
          <p:cNvPr id="5" name="Textfeld 4"/>
          <p:cNvSpPr txBox="1"/>
          <p:nvPr/>
        </p:nvSpPr>
        <p:spPr>
          <a:xfrm>
            <a:off x="5111615" y="6556771"/>
            <a:ext cx="779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https://www.ernaehrungsmedizin.blog/2020/10/19/mit-vitamin-d-gegen-covid-19/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525" y="7324725"/>
            <a:ext cx="1927090" cy="192709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5304770" y="8288270"/>
            <a:ext cx="5519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444444"/>
                </a:solidFill>
                <a:latin typeface="Roboto"/>
              </a:rPr>
              <a:t>Europäische Behörde für Lebensmittelsicherheit</a:t>
            </a:r>
            <a:endParaRPr lang="de-DE" b="1" dirty="0">
              <a:solidFill>
                <a:srgbClr val="444444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338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6669" y="-123606"/>
            <a:ext cx="10515600" cy="1325563"/>
          </a:xfrm>
        </p:spPr>
        <p:txBody>
          <a:bodyPr/>
          <a:lstStyle/>
          <a:p>
            <a:pPr algn="ctr"/>
            <a:r>
              <a:rPr lang="de-DE" b="1" dirty="0" smtClean="0">
                <a:solidFill>
                  <a:srgbClr val="002060"/>
                </a:solidFill>
              </a:rPr>
              <a:t>Inhaltsübersicht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39709" y="839351"/>
            <a:ext cx="8982560" cy="6270898"/>
          </a:xfrm>
        </p:spPr>
        <p:txBody>
          <a:bodyPr>
            <a:noAutofit/>
          </a:bodyPr>
          <a:lstStyle/>
          <a:p>
            <a:r>
              <a:rPr lang="de-DE" sz="3200" dirty="0" smtClean="0"/>
              <a:t>Was sind Vitamine</a:t>
            </a:r>
          </a:p>
          <a:p>
            <a:r>
              <a:rPr lang="de-DE" sz="3200" dirty="0" smtClean="0"/>
              <a:t>Fett- und wasserlösliche Vitaminen</a:t>
            </a:r>
          </a:p>
          <a:p>
            <a:r>
              <a:rPr lang="de-DE" sz="3200" dirty="0" smtClean="0"/>
              <a:t>Vitamin D </a:t>
            </a:r>
            <a:br>
              <a:rPr lang="de-DE" sz="3200" dirty="0" smtClean="0"/>
            </a:br>
            <a:r>
              <a:rPr lang="de-DE" sz="3200" dirty="0" smtClean="0"/>
              <a:t>- Stoffwechsel</a:t>
            </a:r>
            <a:br>
              <a:rPr lang="de-DE" sz="3200" dirty="0" smtClean="0"/>
            </a:br>
            <a:r>
              <a:rPr lang="de-DE" sz="3200" dirty="0" smtClean="0"/>
              <a:t>- Struktur und Arten</a:t>
            </a:r>
            <a:br>
              <a:rPr lang="de-DE" sz="3200" dirty="0" smtClean="0"/>
            </a:br>
            <a:r>
              <a:rPr lang="de-DE" sz="3200" dirty="0" smtClean="0"/>
              <a:t>- Plasmaspiegel</a:t>
            </a:r>
            <a:br>
              <a:rPr lang="de-DE" sz="3200" dirty="0" smtClean="0"/>
            </a:br>
            <a:r>
              <a:rPr lang="de-DE" sz="3200" dirty="0" smtClean="0"/>
              <a:t>- Versorgung und Risikogruppen für Mangel</a:t>
            </a:r>
            <a:br>
              <a:rPr lang="de-DE" sz="3200" dirty="0" smtClean="0"/>
            </a:br>
            <a:r>
              <a:rPr lang="de-DE" sz="3200" dirty="0" smtClean="0"/>
              <a:t>- Ernährung</a:t>
            </a:r>
            <a:br>
              <a:rPr lang="de-DE" sz="3200" dirty="0" smtClean="0"/>
            </a:br>
            <a:r>
              <a:rPr lang="de-DE" sz="3200" dirty="0" smtClean="0"/>
              <a:t>- Supplementation</a:t>
            </a:r>
            <a:br>
              <a:rPr lang="de-DE" sz="3200" dirty="0" smtClean="0"/>
            </a:br>
            <a:r>
              <a:rPr lang="de-DE" sz="3200" dirty="0" smtClean="0"/>
              <a:t>- Vorbeugung viraler Infekte, COVID-19</a:t>
            </a:r>
            <a:br>
              <a:rPr lang="de-DE" sz="3200" dirty="0" smtClean="0"/>
            </a:br>
            <a:r>
              <a:rPr lang="de-DE" sz="3200" dirty="0" smtClean="0"/>
              <a:t>- Präparate und Kosten</a:t>
            </a:r>
          </a:p>
          <a:p>
            <a:r>
              <a:rPr lang="de-DE" sz="3200" dirty="0" smtClean="0"/>
              <a:t>Quellenangabe, Tipps zum Weiterlesen</a:t>
            </a:r>
            <a:br>
              <a:rPr lang="de-DE" sz="3200" dirty="0" smtClean="0"/>
            </a:b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5999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002060"/>
                </a:solidFill>
              </a:rPr>
              <a:t>Mit Vitamin D gegen COVID-19?</a:t>
            </a:r>
            <a:r>
              <a:rPr lang="de-DE" dirty="0">
                <a:solidFill>
                  <a:srgbClr val="002060"/>
                </a:solidFill>
              </a:rPr>
              <a:t/>
            </a:r>
            <a:br>
              <a:rPr lang="de-DE" dirty="0">
                <a:solidFill>
                  <a:srgbClr val="002060"/>
                </a:solidFill>
              </a:rPr>
            </a:br>
            <a:r>
              <a:rPr lang="de-DE" sz="2700" dirty="0"/>
              <a:t>https://www.ernaehrungsmedizin.blog/2020/10/19/mit-vitamin-d-gegen-covid-19/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816525" cy="4351338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Zur Prävention </a:t>
            </a:r>
            <a:r>
              <a:rPr lang="de-DE" dirty="0"/>
              <a:t>von grippalen Infekten, </a:t>
            </a:r>
            <a:r>
              <a:rPr lang="de-DE" dirty="0" smtClean="0"/>
              <a:t>viralen Atemwegserkrankungen, Influenza </a:t>
            </a:r>
            <a:r>
              <a:rPr lang="de-DE" dirty="0"/>
              <a:t>ist eine Vitamin-D-Supplementation nur dann wirksam, wenn vorher ein Vitamin-D-</a:t>
            </a:r>
            <a:r>
              <a:rPr lang="de-DE" i="1" dirty="0"/>
              <a:t>Mangel</a:t>
            </a:r>
            <a:r>
              <a:rPr lang="de-DE" dirty="0"/>
              <a:t> bestand (</a:t>
            </a:r>
            <a:r>
              <a:rPr lang="de-DE" dirty="0" smtClean="0"/>
              <a:t>25-OH-D</a:t>
            </a:r>
            <a:r>
              <a:rPr lang="de-DE" baseline="-25000" dirty="0" smtClean="0"/>
              <a:t>3</a:t>
            </a:r>
            <a:r>
              <a:rPr lang="de-DE" dirty="0" smtClean="0"/>
              <a:t>-Konzentration </a:t>
            </a:r>
            <a:r>
              <a:rPr lang="de-DE" dirty="0"/>
              <a:t>im Blutserum &lt; 30 </a:t>
            </a:r>
            <a:r>
              <a:rPr lang="de-DE" dirty="0" err="1"/>
              <a:t>nmol</a:t>
            </a:r>
            <a:r>
              <a:rPr lang="de-DE" dirty="0"/>
              <a:t>/l; </a:t>
            </a:r>
            <a:r>
              <a:rPr lang="de-DE" dirty="0" err="1"/>
              <a:t>entspr</a:t>
            </a:r>
            <a:r>
              <a:rPr lang="de-DE" dirty="0"/>
              <a:t>. &lt; 12 </a:t>
            </a:r>
            <a:r>
              <a:rPr lang="de-DE" dirty="0" err="1"/>
              <a:t>ng</a:t>
            </a:r>
            <a:r>
              <a:rPr lang="de-DE" dirty="0"/>
              <a:t>/ml</a:t>
            </a:r>
            <a:r>
              <a:rPr lang="de-DE" dirty="0" smtClean="0"/>
              <a:t>)</a:t>
            </a:r>
          </a:p>
          <a:p>
            <a:r>
              <a:rPr lang="de-DE" dirty="0" smtClean="0"/>
              <a:t>Bei Serumkonzentration &gt; </a:t>
            </a:r>
            <a:r>
              <a:rPr lang="de-DE" dirty="0"/>
              <a:t>50 </a:t>
            </a:r>
            <a:r>
              <a:rPr lang="de-DE" dirty="0" err="1"/>
              <a:t>nmol</a:t>
            </a:r>
            <a:r>
              <a:rPr lang="de-DE" dirty="0"/>
              <a:t>/l), </a:t>
            </a:r>
            <a:r>
              <a:rPr lang="de-DE" dirty="0" smtClean="0"/>
              <a:t>durch </a:t>
            </a:r>
            <a:r>
              <a:rPr lang="de-DE" dirty="0"/>
              <a:t>zusätzliches Vitamin D </a:t>
            </a:r>
            <a:r>
              <a:rPr lang="de-DE" dirty="0" smtClean="0"/>
              <a:t>keine </a:t>
            </a:r>
            <a:r>
              <a:rPr lang="de-DE" dirty="0"/>
              <a:t>präventive </a:t>
            </a:r>
            <a:r>
              <a:rPr lang="de-DE" dirty="0" smtClean="0"/>
              <a:t>Wirkung, d.h. kein Vorteil</a:t>
            </a:r>
            <a:endParaRPr lang="de-DE" dirty="0"/>
          </a:p>
          <a:p>
            <a:r>
              <a:rPr lang="de-DE" dirty="0" smtClean="0"/>
              <a:t> Studienlage </a:t>
            </a:r>
            <a:r>
              <a:rPr lang="de-DE" dirty="0"/>
              <a:t>zum Zusammenhang von Vitamin D und COVID-19 </a:t>
            </a:r>
            <a:r>
              <a:rPr lang="de-DE" dirty="0" smtClean="0"/>
              <a:t>ist widersprüchlich (z.B. „umgekehrte Kausalität“)</a:t>
            </a:r>
          </a:p>
          <a:p>
            <a:r>
              <a:rPr lang="de-DE" dirty="0" smtClean="0"/>
              <a:t>Stellungnahme des  Bundesinstituts für Risikobewertung vom 10.9.2020: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„Es </a:t>
            </a:r>
            <a:r>
              <a:rPr lang="de-DE" dirty="0"/>
              <a:t>sind dem </a:t>
            </a:r>
            <a:r>
              <a:rPr lang="de-DE" dirty="0" err="1"/>
              <a:t>BfR</a:t>
            </a:r>
            <a:r>
              <a:rPr lang="de-DE" dirty="0"/>
              <a:t> keine Studien bekannt, die belegen, dass die Einnahme von Vitamin-D-Präparaten vor einer Infektion mit diesem Virus bzw. der Auslösung der Erkrankung schützt.“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524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7375" y="2061269"/>
            <a:ext cx="5118807" cy="1325563"/>
          </a:xfrm>
        </p:spPr>
        <p:txBody>
          <a:bodyPr/>
          <a:lstStyle/>
          <a:p>
            <a:r>
              <a:rPr lang="de-DE" b="1" dirty="0" smtClean="0">
                <a:solidFill>
                  <a:srgbClr val="0070C0"/>
                </a:solidFill>
              </a:rPr>
              <a:t>Vitamin D Präparate</a:t>
            </a:r>
            <a:endParaRPr lang="de-DE" b="1" dirty="0">
              <a:solidFill>
                <a:srgbClr val="0070C0"/>
              </a:solidFill>
            </a:endParaRPr>
          </a:p>
        </p:txBody>
      </p:sp>
      <p:pic>
        <p:nvPicPr>
          <p:cNvPr id="6" name="Inhaltsplatzhalter 5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12" y="2954378"/>
            <a:ext cx="724001" cy="1086002"/>
          </a:xfrm>
        </p:spPr>
      </p:pic>
      <p:sp>
        <p:nvSpPr>
          <p:cNvPr id="7" name="Textfeld 6"/>
          <p:cNvSpPr txBox="1"/>
          <p:nvPr/>
        </p:nvSpPr>
        <p:spPr>
          <a:xfrm>
            <a:off x="2845312" y="2571187"/>
            <a:ext cx="99404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3200" dirty="0" smtClean="0"/>
          </a:p>
          <a:p>
            <a:r>
              <a:rPr lang="de-DE" sz="3200" dirty="0" smtClean="0"/>
              <a:t>Tropfen			pro 100 ml		20 – 80 Euro</a:t>
            </a:r>
          </a:p>
          <a:p>
            <a:endParaRPr lang="de-DE" sz="3200" dirty="0" smtClean="0"/>
          </a:p>
          <a:p>
            <a:r>
              <a:rPr lang="de-DE" sz="3200" dirty="0" smtClean="0"/>
              <a:t>Tabletten		Tagesdosispreis	      0,01 – 0,055 Euro</a:t>
            </a:r>
            <a:br>
              <a:rPr lang="de-DE" sz="3200" dirty="0" smtClean="0"/>
            </a:br>
            <a:r>
              <a:rPr lang="de-DE" sz="3200" dirty="0" smtClean="0"/>
              <a:t>               Apotheke  1000 I.E. 200 Tab.       ab 11 Euro</a:t>
            </a:r>
          </a:p>
          <a:p>
            <a:endParaRPr lang="de-DE" sz="3200" dirty="0"/>
          </a:p>
          <a:p>
            <a:r>
              <a:rPr lang="de-DE" sz="3200" dirty="0" smtClean="0"/>
              <a:t>Kapseln	20 000 I.E. 120 Kapseln	   ab 10 Euro</a:t>
            </a:r>
            <a:br>
              <a:rPr lang="de-DE" sz="3200" dirty="0" smtClean="0"/>
            </a:br>
            <a:r>
              <a:rPr lang="de-DE" sz="3200" dirty="0" smtClean="0"/>
              <a:t>	   rezeptpflichtig   50 Kapseln	   ca. 30 Euro</a:t>
            </a:r>
          </a:p>
          <a:p>
            <a:endParaRPr lang="de-DE" sz="3200" dirty="0"/>
          </a:p>
        </p:txBody>
      </p:sp>
      <p:pic>
        <p:nvPicPr>
          <p:cNvPr id="8" name="Grafik 7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76" y="4040380"/>
            <a:ext cx="2553056" cy="1057423"/>
          </a:xfrm>
          <a:prstGeom prst="rect">
            <a:avLst/>
          </a:prstGeom>
        </p:spPr>
      </p:pic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95" y="4874616"/>
            <a:ext cx="947418" cy="1276955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512773" y="306531"/>
            <a:ext cx="3302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rgbClr val="0070C0"/>
                </a:solidFill>
                <a:latin typeface="+mj-lt"/>
              </a:rPr>
              <a:t>Laborkosten</a:t>
            </a:r>
            <a:endParaRPr lang="de-DE" sz="44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85976" y="1059376"/>
            <a:ext cx="11767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Bestimmung des 25-OH-Vitamin-D3 aus der Blutprobe:  ca. 35 Euro</a:t>
            </a:r>
            <a:endParaRPr lang="de-DE" sz="3200" dirty="0"/>
          </a:p>
        </p:txBody>
      </p:sp>
      <p:sp>
        <p:nvSpPr>
          <p:cNvPr id="12" name="Textfeld 11"/>
          <p:cNvSpPr txBox="1"/>
          <p:nvPr/>
        </p:nvSpPr>
        <p:spPr>
          <a:xfrm>
            <a:off x="285976" y="6581001"/>
            <a:ext cx="975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u</a:t>
            </a:r>
            <a:r>
              <a:rPr lang="de-DE" sz="1200" dirty="0" smtClean="0"/>
              <a:t>nter anderem</a:t>
            </a:r>
            <a:r>
              <a:rPr lang="de-DE" sz="1200" dirty="0"/>
              <a:t>: https://www.vergleich.org/vitamin-d3-tabletten/</a:t>
            </a:r>
          </a:p>
        </p:txBody>
      </p:sp>
    </p:spTree>
    <p:extLst>
      <p:ext uri="{BB962C8B-B14F-4D97-AF65-F5344CB8AC3E}">
        <p14:creationId xmlns:p14="http://schemas.microsoft.com/office/powerpoint/2010/main" val="258312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-105930"/>
            <a:ext cx="10515600" cy="1325563"/>
          </a:xfrm>
        </p:spPr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368424"/>
            <a:ext cx="10515600" cy="4921539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Vitamin D</a:t>
            </a:r>
            <a:r>
              <a:rPr lang="de-DE" baseline="-25000" dirty="0"/>
              <a:t>3</a:t>
            </a:r>
            <a:r>
              <a:rPr lang="de-DE" sz="2400" dirty="0" smtClean="0"/>
              <a:t> </a:t>
            </a:r>
            <a:r>
              <a:rPr lang="de-DE" dirty="0" smtClean="0"/>
              <a:t>ist fettlöslich, Speicherung in Fett und Muskeln</a:t>
            </a:r>
          </a:p>
          <a:p>
            <a:r>
              <a:rPr lang="de-DE" dirty="0"/>
              <a:t>25(OH)</a:t>
            </a:r>
            <a:r>
              <a:rPr lang="de-DE" baseline="-25000" dirty="0"/>
              <a:t>2</a:t>
            </a:r>
            <a:r>
              <a:rPr lang="de-DE" dirty="0"/>
              <a:t>Vitamin </a:t>
            </a:r>
            <a:r>
              <a:rPr lang="de-DE" dirty="0" smtClean="0"/>
              <a:t>D</a:t>
            </a:r>
            <a:r>
              <a:rPr lang="de-DE" baseline="-25000" dirty="0" smtClean="0"/>
              <a:t>3</a:t>
            </a:r>
            <a:r>
              <a:rPr lang="de-DE" dirty="0" smtClean="0"/>
              <a:t>: Speicherform </a:t>
            </a:r>
            <a:r>
              <a:rPr lang="de-DE" dirty="0"/>
              <a:t>(Bildung in Leber) und </a:t>
            </a:r>
            <a:r>
              <a:rPr lang="de-DE" dirty="0" smtClean="0"/>
              <a:t>Laborwert</a:t>
            </a:r>
          </a:p>
          <a:p>
            <a:r>
              <a:rPr lang="de-DE" dirty="0"/>
              <a:t>1,25(OH)</a:t>
            </a:r>
            <a:r>
              <a:rPr lang="de-DE" baseline="-25000" dirty="0"/>
              <a:t>2</a:t>
            </a:r>
            <a:r>
              <a:rPr lang="de-DE" dirty="0"/>
              <a:t>Vitamin </a:t>
            </a:r>
            <a:r>
              <a:rPr lang="de-DE" dirty="0" smtClean="0"/>
              <a:t>D</a:t>
            </a:r>
            <a:r>
              <a:rPr lang="de-DE" baseline="-25000" dirty="0" smtClean="0"/>
              <a:t>3</a:t>
            </a:r>
            <a:r>
              <a:rPr lang="de-DE" dirty="0" smtClean="0"/>
              <a:t>: Aktive Form (Bildung in Niere)</a:t>
            </a:r>
          </a:p>
          <a:p>
            <a:r>
              <a:rPr lang="de-DE" dirty="0" smtClean="0"/>
              <a:t>Haut mit UVB-Strahlung 80 %, Nahrung 20 %</a:t>
            </a:r>
          </a:p>
          <a:p>
            <a:r>
              <a:rPr lang="de-DE" dirty="0" smtClean="0"/>
              <a:t>Adäquater Serumspiegel </a:t>
            </a:r>
            <a:r>
              <a:rPr lang="de-DE" dirty="0"/>
              <a:t>25(OH)</a:t>
            </a:r>
            <a:r>
              <a:rPr lang="de-DE" baseline="-25000" dirty="0"/>
              <a:t>2</a:t>
            </a:r>
            <a:r>
              <a:rPr lang="de-DE" dirty="0"/>
              <a:t>Vitamin </a:t>
            </a:r>
            <a:r>
              <a:rPr lang="de-DE" dirty="0" smtClean="0"/>
              <a:t>D</a:t>
            </a:r>
            <a:r>
              <a:rPr lang="de-DE" baseline="-25000" dirty="0" smtClean="0"/>
              <a:t>3</a:t>
            </a:r>
            <a:r>
              <a:rPr lang="de-DE" dirty="0" smtClean="0"/>
              <a:t>: 30 – 50 </a:t>
            </a:r>
            <a:r>
              <a:rPr lang="de-DE" dirty="0" err="1" smtClean="0"/>
              <a:t>ng</a:t>
            </a:r>
            <a:r>
              <a:rPr lang="de-DE" dirty="0" smtClean="0"/>
              <a:t>/ml</a:t>
            </a:r>
          </a:p>
          <a:p>
            <a:r>
              <a:rPr lang="de-DE" dirty="0" smtClean="0"/>
              <a:t>Keine Sonne </a:t>
            </a:r>
            <a:r>
              <a:rPr lang="de-DE" dirty="0" smtClean="0">
                <a:sym typeface="Wingdings" panose="05000000000000000000" pitchFamily="2" charset="2"/>
              </a:rPr>
              <a:t></a:t>
            </a:r>
            <a:r>
              <a:rPr lang="de-DE" dirty="0" smtClean="0"/>
              <a:t> Zufuhr von 20 </a:t>
            </a:r>
            <a:r>
              <a:rPr lang="el-GR" dirty="0" smtClean="0"/>
              <a:t>μ</a:t>
            </a:r>
            <a:r>
              <a:rPr lang="de-DE" dirty="0" smtClean="0"/>
              <a:t>g (800 I.E.) </a:t>
            </a:r>
            <a:r>
              <a:rPr lang="de-DE" dirty="0"/>
              <a:t>Vitamin D</a:t>
            </a:r>
            <a:r>
              <a:rPr lang="de-DE" baseline="-25000" dirty="0"/>
              <a:t>3</a:t>
            </a:r>
            <a:r>
              <a:rPr lang="de-DE" sz="2400" dirty="0"/>
              <a:t> </a:t>
            </a:r>
            <a:r>
              <a:rPr lang="de-DE" dirty="0" smtClean="0"/>
              <a:t>pro Tag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Überdosierung</a:t>
            </a:r>
            <a:r>
              <a:rPr lang="de-DE" dirty="0" smtClean="0"/>
              <a:t> </a:t>
            </a:r>
            <a:r>
              <a:rPr lang="de-DE" dirty="0" smtClean="0"/>
              <a:t>ab </a:t>
            </a:r>
            <a:r>
              <a:rPr lang="de-DE" dirty="0" smtClean="0"/>
              <a:t>100 </a:t>
            </a:r>
            <a:r>
              <a:rPr lang="el-GR" dirty="0"/>
              <a:t>μ</a:t>
            </a:r>
            <a:r>
              <a:rPr lang="de-DE" dirty="0" smtClean="0"/>
              <a:t>g (</a:t>
            </a:r>
            <a:r>
              <a:rPr lang="de-DE" dirty="0"/>
              <a:t>4000 </a:t>
            </a:r>
            <a:r>
              <a:rPr lang="de-DE" dirty="0" smtClean="0"/>
              <a:t>I.E.) pro </a:t>
            </a:r>
            <a:r>
              <a:rPr lang="de-DE" dirty="0" smtClean="0"/>
              <a:t>Tag möglich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</a:t>
            </a:r>
            <a:r>
              <a:rPr lang="de-DE" dirty="0" smtClean="0"/>
              <a:t> </a:t>
            </a:r>
            <a:r>
              <a:rPr lang="de-DE" dirty="0" err="1" smtClean="0"/>
              <a:t>Hyperkalzämie</a:t>
            </a:r>
            <a:r>
              <a:rPr lang="de-DE" dirty="0" smtClean="0"/>
              <a:t>, Gefäßverkalkungen, Nierenversagen</a:t>
            </a:r>
          </a:p>
          <a:p>
            <a:r>
              <a:rPr lang="de-DE" dirty="0" smtClean="0"/>
              <a:t>Studienlage zur Wirkung bei COVID-19 ist widersprüchlich</a:t>
            </a:r>
          </a:p>
          <a:p>
            <a:r>
              <a:rPr lang="de-DE" dirty="0" smtClean="0"/>
              <a:t>Geringe Kosten einer Supplementierung: 0,30 bis 2 Euro pro Monat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365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686" y="-84713"/>
            <a:ext cx="10515600" cy="1325563"/>
          </a:xfrm>
        </p:spPr>
        <p:txBody>
          <a:bodyPr/>
          <a:lstStyle/>
          <a:p>
            <a:r>
              <a:rPr lang="de-DE" b="1" dirty="0" smtClean="0">
                <a:solidFill>
                  <a:srgbClr val="002060"/>
                </a:solidFill>
              </a:rPr>
              <a:t>Quellenverzeichnis: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3986" y="1825625"/>
            <a:ext cx="12068014" cy="4351338"/>
          </a:xfrm>
        </p:spPr>
        <p:txBody>
          <a:bodyPr/>
          <a:lstStyle/>
          <a:p>
            <a:r>
              <a:rPr lang="de-DE" sz="2400" dirty="0">
                <a:hlinkClick r:id="rId2"/>
              </a:rPr>
              <a:t>https://</a:t>
            </a:r>
            <a:r>
              <a:rPr lang="de-DE" sz="2400" dirty="0" smtClean="0">
                <a:hlinkClick r:id="rId2"/>
              </a:rPr>
              <a:t>de.wikipedia.org/wiki/Vitamin_D</a:t>
            </a:r>
          </a:p>
          <a:p>
            <a:r>
              <a:rPr lang="de-DE" sz="2400" dirty="0">
                <a:solidFill>
                  <a:srgbClr val="FF0000"/>
                </a:solidFill>
                <a:hlinkClick r:id="rId3"/>
              </a:rPr>
              <a:t>https://www.ernaehrungsmedizin.blog/2020/10/19/mit-vitamin-d-gegen-covid-19</a:t>
            </a:r>
            <a:r>
              <a:rPr lang="de-DE" sz="2400" dirty="0" smtClean="0">
                <a:solidFill>
                  <a:srgbClr val="FF0000"/>
                </a:solidFill>
                <a:hlinkClick r:id="rId3"/>
              </a:rPr>
              <a:t>/</a:t>
            </a:r>
            <a:endParaRPr lang="de-DE" sz="2400" dirty="0">
              <a:solidFill>
                <a:srgbClr val="0070C0"/>
              </a:solidFill>
              <a:hlinkClick r:id="rId2"/>
            </a:endParaRPr>
          </a:p>
          <a:p>
            <a:r>
              <a:rPr lang="de-DE" sz="2400" dirty="0" smtClean="0">
                <a:hlinkClick r:id="rId2"/>
              </a:rPr>
              <a:t>https</a:t>
            </a:r>
            <a:r>
              <a:rPr lang="de-DE" sz="2400" dirty="0">
                <a:hlinkClick r:id="rId2"/>
              </a:rPr>
              <a:t>://www.pharmazeutische-zeitung.de/kritische-betrachtung-116884</a:t>
            </a:r>
            <a:r>
              <a:rPr lang="de-DE" sz="2400" dirty="0" smtClean="0">
                <a:hlinkClick r:id="rId2"/>
              </a:rPr>
              <a:t>/</a:t>
            </a:r>
            <a:endParaRPr lang="de-DE" sz="2400" dirty="0" smtClean="0"/>
          </a:p>
          <a:p>
            <a:endParaRPr lang="de-DE" sz="2400" dirty="0" smtClean="0"/>
          </a:p>
          <a:p>
            <a:r>
              <a:rPr lang="de-DE" sz="2400" dirty="0">
                <a:hlinkClick r:id="rId4"/>
              </a:rPr>
              <a:t>https://www.dge.de/wissenschaft/referenzwerte/vitamin-d</a:t>
            </a:r>
            <a:r>
              <a:rPr lang="de-DE" sz="2400" dirty="0" smtClean="0">
                <a:hlinkClick r:id="rId4"/>
              </a:rPr>
              <a:t>/</a:t>
            </a:r>
            <a:endParaRPr lang="de-DE" sz="2400" dirty="0" smtClean="0"/>
          </a:p>
          <a:p>
            <a:r>
              <a:rPr lang="de-DE" sz="2400" dirty="0">
                <a:hlinkClick r:id="rId5"/>
              </a:rPr>
              <a:t>https://</a:t>
            </a:r>
            <a:r>
              <a:rPr lang="de-DE" sz="2400" dirty="0" smtClean="0">
                <a:hlinkClick r:id="rId5"/>
              </a:rPr>
              <a:t>www.deutsche-apotheker-zeitung.de/daz-az/2011/daz-39-2011/dekristol-r-20-000-ie-off-label-und-gefaehrlich</a:t>
            </a:r>
            <a:endParaRPr lang="de-DE" sz="2400" dirty="0" smtClean="0"/>
          </a:p>
          <a:p>
            <a:r>
              <a:rPr lang="de-DE" sz="2400" dirty="0">
                <a:hlinkClick r:id="rId6"/>
              </a:rPr>
              <a:t>https://</a:t>
            </a:r>
            <a:r>
              <a:rPr lang="de-DE" sz="2400" dirty="0" smtClean="0">
                <a:hlinkClick r:id="rId6"/>
              </a:rPr>
              <a:t>www.spektrum.de/news/hilft-vitamin-d-gegen-das-coronavirus/1803668</a:t>
            </a:r>
            <a:endParaRPr lang="de-DE" sz="2400" dirty="0" smtClean="0"/>
          </a:p>
          <a:p>
            <a:r>
              <a:rPr lang="de-DE" sz="2400" dirty="0" smtClean="0">
                <a:hlinkClick r:id="rId7"/>
              </a:rPr>
              <a:t>https</a:t>
            </a:r>
            <a:r>
              <a:rPr lang="de-DE" sz="2400" dirty="0">
                <a:hlinkClick r:id="rId7"/>
              </a:rPr>
              <a:t>://workshopernaehrung.de/fettloesliche-vitamine</a:t>
            </a:r>
            <a:r>
              <a:rPr lang="de-DE" sz="2400" dirty="0" smtClean="0">
                <a:hlinkClick r:id="rId7"/>
              </a:rPr>
              <a:t>/</a:t>
            </a:r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123986" y="1095375"/>
            <a:ext cx="11890214" cy="2244725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90686" y="1240850"/>
            <a:ext cx="11890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00B050"/>
                </a:solidFill>
              </a:rPr>
              <a:t>Zum Lesen sehr empfehlenswert:</a:t>
            </a:r>
            <a:endParaRPr lang="de-DE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6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308" y="-840590"/>
            <a:ext cx="10693830" cy="802037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38200" y="226625"/>
            <a:ext cx="7951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https://pixabay.com/de/photos/lachs-gericht-lebensmittel-k%C3%BCche-518032/</a:t>
            </a:r>
          </a:p>
        </p:txBody>
      </p:sp>
    </p:spTree>
    <p:extLst>
      <p:ext uri="{BB962C8B-B14F-4D97-AF65-F5344CB8AC3E}">
        <p14:creationId xmlns:p14="http://schemas.microsoft.com/office/powerpoint/2010/main" val="294065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812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273512" y="7634228"/>
            <a:ext cx="7836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http://www.konflikt-als-chance.de/vortraege/index.php</a:t>
            </a:r>
          </a:p>
        </p:txBody>
      </p:sp>
    </p:spTree>
    <p:extLst>
      <p:ext uri="{BB962C8B-B14F-4D97-AF65-F5344CB8AC3E}">
        <p14:creationId xmlns:p14="http://schemas.microsoft.com/office/powerpoint/2010/main" val="8122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90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-25400"/>
            <a:ext cx="5359400" cy="1325563"/>
          </a:xfrm>
        </p:spPr>
        <p:txBody>
          <a:bodyPr/>
          <a:lstStyle/>
          <a:p>
            <a:r>
              <a:rPr lang="de-DE" dirty="0" smtClean="0"/>
              <a:t>Vitamin D</a:t>
            </a:r>
            <a:r>
              <a:rPr lang="de-DE" baseline="-25000" dirty="0" smtClean="0"/>
              <a:t>2</a:t>
            </a:r>
            <a:endParaRPr lang="de-DE" baseline="-25000" dirty="0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900" y="0"/>
            <a:ext cx="3994515" cy="6858000"/>
          </a:xfrm>
        </p:spPr>
      </p:pic>
      <p:sp>
        <p:nvSpPr>
          <p:cNvPr id="5" name="Textfeld 4"/>
          <p:cNvSpPr txBox="1"/>
          <p:nvPr/>
        </p:nvSpPr>
        <p:spPr>
          <a:xfrm>
            <a:off x="419100" y="966034"/>
            <a:ext cx="67691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Ergocalciferol</a:t>
            </a:r>
            <a:r>
              <a:rPr lang="de-DE" sz="2000" dirty="0"/>
              <a:t> ist eine Form von Vitamin D, auch Vitamin D</a:t>
            </a:r>
            <a:r>
              <a:rPr lang="de-DE" sz="2000" baseline="-25000" dirty="0"/>
              <a:t>2</a:t>
            </a:r>
            <a:r>
              <a:rPr lang="de-DE" sz="2000" dirty="0"/>
              <a:t> genannt</a:t>
            </a:r>
            <a:r>
              <a:rPr lang="de-DE" sz="2000" dirty="0" smtClean="0"/>
              <a:t>.</a:t>
            </a:r>
          </a:p>
          <a:p>
            <a:r>
              <a:rPr lang="de-DE" sz="2000" dirty="0"/>
              <a:t>Mit der Nahrung aufgenommen wird es, wie auch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Vitamin </a:t>
            </a:r>
            <a:r>
              <a:rPr lang="de-DE" sz="2000" dirty="0"/>
              <a:t>D</a:t>
            </a:r>
            <a:r>
              <a:rPr lang="de-DE" sz="2000" baseline="-25000" dirty="0"/>
              <a:t>3</a:t>
            </a:r>
            <a:r>
              <a:rPr lang="de-DE" sz="2000" dirty="0"/>
              <a:t>, zu </a:t>
            </a:r>
            <a:r>
              <a:rPr lang="de-DE" sz="2000" dirty="0" err="1" smtClean="0"/>
              <a:t>Calcitriol</a:t>
            </a:r>
            <a:r>
              <a:rPr lang="de-DE" sz="2000" dirty="0" smtClean="0"/>
              <a:t> umgewandelt.</a:t>
            </a:r>
          </a:p>
          <a:p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In einer Studie der Universitätsklinik Freiburg konnte demonstriert werden, dass Zuchtchampignons, die mit UV-B-Strahlung behandelt wurden, signifikante Mengen an Vitamin D</a:t>
            </a:r>
            <a:r>
              <a:rPr lang="de-DE" sz="2000" baseline="-25000" dirty="0"/>
              <a:t>2</a:t>
            </a:r>
            <a:r>
              <a:rPr lang="de-DE" sz="2000" dirty="0"/>
              <a:t> bildeten (491 </a:t>
            </a:r>
            <a:r>
              <a:rPr lang="el-GR" sz="2000" dirty="0"/>
              <a:t>μ</a:t>
            </a:r>
            <a:r>
              <a:rPr lang="de-DE" sz="2000" dirty="0"/>
              <a:t>g oder 19.640 IE pro 100 g Zuchtchampignons). Die Verabreichung der so angereicherten Zuchtchampignons waren Vitamin-D</a:t>
            </a:r>
            <a:r>
              <a:rPr lang="de-DE" sz="2000" baseline="-25000" dirty="0"/>
              <a:t>2</a:t>
            </a:r>
            <a:r>
              <a:rPr lang="de-DE" sz="2000" dirty="0"/>
              <a:t>-Supplementen ebenbürtig. Ähnliche Ergebnisse können auch mit </a:t>
            </a:r>
            <a:r>
              <a:rPr lang="de-DE" sz="2000" dirty="0" err="1" smtClean="0"/>
              <a:t>Shiitake</a:t>
            </a:r>
            <a:r>
              <a:rPr lang="de-DE" sz="2000" dirty="0" smtClean="0"/>
              <a:t>,</a:t>
            </a:r>
            <a:r>
              <a:rPr lang="de-DE" sz="2000" dirty="0"/>
              <a:t> </a:t>
            </a:r>
            <a:r>
              <a:rPr lang="de-DE" sz="2000" dirty="0" err="1" smtClean="0"/>
              <a:t>Maitake</a:t>
            </a:r>
            <a:r>
              <a:rPr lang="de-DE" sz="2000" dirty="0" smtClean="0"/>
              <a:t>,</a:t>
            </a:r>
            <a:r>
              <a:rPr lang="de-DE" sz="2000" dirty="0"/>
              <a:t> </a:t>
            </a:r>
            <a:r>
              <a:rPr lang="de-DE" sz="2000" dirty="0" err="1" smtClean="0"/>
              <a:t>Shimeji</a:t>
            </a:r>
            <a:r>
              <a:rPr lang="de-DE" sz="2000" dirty="0" smtClean="0"/>
              <a:t> oder </a:t>
            </a:r>
            <a:r>
              <a:rPr lang="de-DE" sz="2000" dirty="0"/>
              <a:t>anderen Pilzen erzielt werden. Im Falle von </a:t>
            </a:r>
            <a:r>
              <a:rPr lang="de-DE" sz="2000" dirty="0" err="1"/>
              <a:t>Shiitake</a:t>
            </a:r>
            <a:r>
              <a:rPr lang="de-DE" sz="2000" dirty="0"/>
              <a:t> konnten Werte von bis zu 267.000 IE pro 100 g </a:t>
            </a:r>
            <a:r>
              <a:rPr lang="de-DE" sz="2000" dirty="0" err="1"/>
              <a:t>Shiitakepilze</a:t>
            </a:r>
            <a:r>
              <a:rPr lang="de-DE" sz="2000" dirty="0"/>
              <a:t> bei 14 Stunden Sonnenlichtexposition erreicht werden</a:t>
            </a:r>
            <a:r>
              <a:rPr lang="de-DE" sz="2000" dirty="0" smtClean="0"/>
              <a:t>.</a:t>
            </a:r>
            <a:endParaRPr lang="de-DE" sz="2000" baseline="30000" dirty="0" smtClean="0"/>
          </a:p>
          <a:p>
            <a:r>
              <a:rPr lang="de-DE" baseline="30000" dirty="0" smtClean="0"/>
              <a:t/>
            </a:r>
            <a:br>
              <a:rPr lang="de-DE" baseline="30000" dirty="0" smtClean="0"/>
            </a:br>
            <a:r>
              <a:rPr lang="de-DE" baseline="30000" dirty="0" smtClean="0"/>
              <a:t/>
            </a:r>
            <a:br>
              <a:rPr lang="de-DE" baseline="30000" dirty="0" smtClean="0"/>
            </a:br>
            <a:endParaRPr lang="de-DE" baseline="30000" dirty="0"/>
          </a:p>
          <a:p>
            <a:r>
              <a:rPr lang="de-DE" dirty="0" smtClean="0"/>
              <a:t>04.12.2020 aus: https://de.wikipedia.org/wiki/Ergocalciferol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949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-98678"/>
            <a:ext cx="9169399" cy="6704377"/>
          </a:xfrm>
        </p:spPr>
      </p:pic>
      <p:sp>
        <p:nvSpPr>
          <p:cNvPr id="5" name="Textfeld 4"/>
          <p:cNvSpPr txBox="1"/>
          <p:nvPr/>
        </p:nvSpPr>
        <p:spPr>
          <a:xfrm>
            <a:off x="88900" y="6488668"/>
            <a:ext cx="1050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04.12.2020 aus:   http://syromonoed.com/vitamin-d-metabolism-mechanism-action/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14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08" y="0"/>
            <a:ext cx="8041954" cy="6176963"/>
          </a:xfrm>
        </p:spPr>
      </p:pic>
      <p:sp>
        <p:nvSpPr>
          <p:cNvPr id="5" name="Textfeld 4"/>
          <p:cNvSpPr txBox="1"/>
          <p:nvPr/>
        </p:nvSpPr>
        <p:spPr>
          <a:xfrm>
            <a:off x="1066800" y="6176963"/>
            <a:ext cx="97155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38300" y="6354312"/>
            <a:ext cx="97155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04.12.2020 aus dem </a:t>
            </a:r>
            <a:r>
              <a:rPr lang="de-D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MaiLab</a:t>
            </a: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-Video:  https://www.youtube.com/watch?v=ud9d5cMDP_0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47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tamine, Tabletten, Pillen, Pharma, Flaschen, Apothe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29" y="1357430"/>
            <a:ext cx="4030715" cy="418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44700" y="165099"/>
            <a:ext cx="10147300" cy="1782763"/>
          </a:xfrm>
        </p:spPr>
        <p:txBody>
          <a:bodyPr/>
          <a:lstStyle/>
          <a:p>
            <a:r>
              <a:rPr lang="de-DE" sz="6600" b="1" spc="300" dirty="0" smtClean="0">
                <a:solidFill>
                  <a:srgbClr val="FF0000"/>
                </a:solidFill>
              </a:rPr>
              <a:t>Vit</a:t>
            </a:r>
            <a:r>
              <a:rPr lang="de-DE" sz="6600" b="1" spc="300" dirty="0" smtClean="0">
                <a:solidFill>
                  <a:srgbClr val="7030A0"/>
                </a:solidFill>
              </a:rPr>
              <a:t>a</a:t>
            </a:r>
            <a:r>
              <a:rPr lang="de-DE" sz="6600" b="1" i="1" spc="300" dirty="0" smtClean="0">
                <a:solidFill>
                  <a:srgbClr val="00B0F0"/>
                </a:solidFill>
              </a:rPr>
              <a:t>mine</a:t>
            </a:r>
            <a:r>
              <a:rPr lang="de-DE" sz="6600" b="1" dirty="0" smtClean="0">
                <a:solidFill>
                  <a:srgbClr val="FF0000"/>
                </a:solidFill>
              </a:rPr>
              <a:t> </a:t>
            </a:r>
            <a:endParaRPr lang="de-DE" sz="6600" b="1" dirty="0">
              <a:solidFill>
                <a:srgbClr val="FF00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77504" y="2312312"/>
            <a:ext cx="8424136" cy="1655762"/>
          </a:xfrm>
        </p:spPr>
        <p:txBody>
          <a:bodyPr>
            <a:noAutofit/>
          </a:bodyPr>
          <a:lstStyle/>
          <a:p>
            <a:pPr algn="l"/>
            <a:r>
              <a:rPr lang="de-DE" sz="3200" dirty="0" smtClean="0"/>
              <a:t>Die Bezeichnung </a:t>
            </a:r>
            <a:r>
              <a:rPr lang="de-DE" sz="3200" b="1" dirty="0" smtClean="0"/>
              <a:t>Vitamin</a:t>
            </a:r>
            <a:r>
              <a:rPr lang="de-DE" sz="3200" dirty="0" smtClean="0"/>
              <a:t>, abgeleitet von </a:t>
            </a:r>
            <a:br>
              <a:rPr lang="de-DE" sz="3200" dirty="0" smtClean="0"/>
            </a:br>
            <a:r>
              <a:rPr lang="de-DE" sz="3200" dirty="0" smtClean="0"/>
              <a:t> </a:t>
            </a:r>
            <a:r>
              <a:rPr lang="de-DE" sz="3200" i="1" dirty="0" err="1" smtClean="0">
                <a:solidFill>
                  <a:srgbClr val="FF0000"/>
                </a:solidFill>
              </a:rPr>
              <a:t>vita</a:t>
            </a:r>
            <a:r>
              <a:rPr lang="de-DE" sz="3200" dirty="0" smtClean="0"/>
              <a:t> (Leben) und </a:t>
            </a:r>
            <a:r>
              <a:rPr lang="de-DE" sz="3200" i="1" dirty="0" smtClean="0">
                <a:solidFill>
                  <a:srgbClr val="00B0F0"/>
                </a:solidFill>
              </a:rPr>
              <a:t>Amine</a:t>
            </a:r>
            <a:r>
              <a:rPr lang="de-DE" sz="3200" i="1" dirty="0" smtClean="0"/>
              <a:t> (</a:t>
            </a:r>
            <a:r>
              <a:rPr lang="de-DE" sz="3200" dirty="0" smtClean="0"/>
              <a:t>Abkömmlinge </a:t>
            </a:r>
            <a:r>
              <a:rPr lang="de-DE" sz="3200" dirty="0"/>
              <a:t>des Ammoniaks </a:t>
            </a:r>
            <a:r>
              <a:rPr lang="de-DE" sz="3200" dirty="0" smtClean="0"/>
              <a:t>NH</a:t>
            </a:r>
            <a:r>
              <a:rPr lang="de-DE" sz="3200" baseline="-25000" dirty="0" smtClean="0"/>
              <a:t>3 </a:t>
            </a:r>
            <a:r>
              <a:rPr lang="de-DE" sz="3200" dirty="0" smtClean="0"/>
              <a:t>)</a:t>
            </a:r>
            <a:r>
              <a:rPr lang="de-DE" sz="3200" dirty="0"/>
              <a:t> </a:t>
            </a:r>
            <a:r>
              <a:rPr lang="de-DE" sz="3200" dirty="0" smtClean="0"/>
              <a:t>geht auf den </a:t>
            </a:r>
            <a:br>
              <a:rPr lang="de-DE" sz="3200" dirty="0" smtClean="0"/>
            </a:br>
            <a:r>
              <a:rPr lang="de-DE" sz="3200" dirty="0" smtClean="0"/>
              <a:t>polnischen Biochemiker Casimir Funk zurück.</a:t>
            </a:r>
          </a:p>
          <a:p>
            <a:pPr algn="l"/>
            <a:r>
              <a:rPr lang="de-DE" sz="3200" dirty="0" smtClean="0"/>
              <a:t>Er isolierte 1912 das Vitamin B</a:t>
            </a:r>
            <a:r>
              <a:rPr lang="de-DE" sz="3200" baseline="-25000" dirty="0" smtClean="0"/>
              <a:t>3 </a:t>
            </a:r>
            <a:r>
              <a:rPr lang="de-DE" sz="3200" dirty="0" smtClean="0"/>
              <a:t>(</a:t>
            </a:r>
            <a:r>
              <a:rPr lang="de-DE" sz="3200" dirty="0" err="1" smtClean="0"/>
              <a:t>Nicotinsäure</a:t>
            </a:r>
            <a:r>
              <a:rPr lang="de-DE" sz="3200" dirty="0" smtClean="0"/>
              <a:t>).</a:t>
            </a:r>
          </a:p>
          <a:p>
            <a:pPr algn="l"/>
            <a:endParaRPr lang="de-DE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9267093" y="6353406"/>
            <a:ext cx="7655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https://de.wikipedia.org/wiki/Vitamin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56429" y="6353407"/>
            <a:ext cx="4169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https://pixabay.com/de/</a:t>
            </a:r>
          </a:p>
        </p:txBody>
      </p:sp>
    </p:spTree>
    <p:extLst>
      <p:ext uri="{BB962C8B-B14F-4D97-AF65-F5344CB8AC3E}">
        <p14:creationId xmlns:p14="http://schemas.microsoft.com/office/powerpoint/2010/main" val="306626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000" y="-688282"/>
            <a:ext cx="5906645" cy="7546282"/>
          </a:xfrm>
        </p:spPr>
      </p:pic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5" y="206928"/>
            <a:ext cx="6725589" cy="244826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28600" y="2744095"/>
            <a:ext cx="5933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/>
              <a:t>54-year-old man, after returning from a trip to Southeast Asia where he spent much of his two-week holiday sunbathing (6-8 hours a day), showed increased levels of creatinine, suggesting kidney damage or </a:t>
            </a:r>
            <a:r>
              <a:rPr lang="en-US" dirty="0" smtClean="0"/>
              <a:t>malfunction.</a:t>
            </a:r>
            <a:br>
              <a:rPr lang="en-US" dirty="0" smtClean="0"/>
            </a:br>
            <a:r>
              <a:rPr lang="en-US" dirty="0"/>
              <a:t>Over 2.5 years, the patient, who did not have a history of bone loss or vitamin D deficiency, took 8-12 drops of vitamin D daily, totaling 8,000-12,000 IU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/>
              <a:t>The recommended daily allowance is 400-1,000 IU, with 800-2,000 IU recommended for adults at high-risk of osteoporosis and for older adults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sz="1200" dirty="0" err="1" smtClean="0"/>
              <a:t>Aus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http://www.sci-news.com/medicine/vitamin-d-toxicity-07072.html</a:t>
            </a:r>
          </a:p>
          <a:p>
            <a:r>
              <a:rPr lang="en-US" sz="1200" dirty="0" err="1" smtClean="0"/>
              <a:t>abgerufen</a:t>
            </a:r>
            <a:r>
              <a:rPr lang="en-US" sz="1200" dirty="0" smtClean="0"/>
              <a:t> am 04.12.2020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6294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39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9025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5005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5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04" y="111126"/>
            <a:ext cx="10571996" cy="6016690"/>
          </a:xfrm>
        </p:spPr>
      </p:pic>
      <p:sp>
        <p:nvSpPr>
          <p:cNvPr id="6" name="Textfeld 5"/>
          <p:cNvSpPr txBox="1"/>
          <p:nvPr/>
        </p:nvSpPr>
        <p:spPr>
          <a:xfrm>
            <a:off x="1638300" y="6354312"/>
            <a:ext cx="97155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04.12.2020 aus dem </a:t>
            </a:r>
            <a:r>
              <a:rPr lang="de-D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MaiLab</a:t>
            </a: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-Video:  https://www.youtube.com/watch?v=ud9d5cMDP_0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096000" y="742107"/>
            <a:ext cx="6743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b="1" smtClean="0">
                <a:solidFill>
                  <a:srgbClr val="FF0000"/>
                </a:solidFill>
              </a:rPr>
              <a:t>25-Hydroxy-Vitamin-D</a:t>
            </a:r>
            <a:r>
              <a:rPr lang="de-DE" sz="4000" b="1" baseline="-25000" smtClean="0">
                <a:solidFill>
                  <a:srgbClr val="FF0000"/>
                </a:solidFill>
              </a:rPr>
              <a:t>3</a:t>
            </a:r>
            <a:endParaRPr lang="de-DE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2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813"/>
            <a:ext cx="10441959" cy="6278563"/>
          </a:xfrm>
        </p:spPr>
      </p:pic>
      <p:sp>
        <p:nvSpPr>
          <p:cNvPr id="5" name="Textfeld 4"/>
          <p:cNvSpPr txBox="1"/>
          <p:nvPr/>
        </p:nvSpPr>
        <p:spPr>
          <a:xfrm>
            <a:off x="1638300" y="6354312"/>
            <a:ext cx="9715500" cy="38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04.12.2020 aus dem </a:t>
            </a:r>
            <a:r>
              <a:rPr lang="de-D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MaiLab</a:t>
            </a: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-Video (ergänzt):  https://www.youtube.com/watch?v=ud9d5cMDP_0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66850" y="3437724"/>
            <a:ext cx="1005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FF0000"/>
                </a:solidFill>
              </a:rPr>
              <a:t>Normwert „meines“ Labors im Nov. 2020:  20 – 70 </a:t>
            </a:r>
            <a:r>
              <a:rPr lang="de-DE" sz="3200" b="1" dirty="0" err="1" smtClean="0">
                <a:solidFill>
                  <a:srgbClr val="FF0000"/>
                </a:solidFill>
              </a:rPr>
              <a:t>ng</a:t>
            </a:r>
            <a:r>
              <a:rPr lang="de-DE" sz="3200" b="1" dirty="0" smtClean="0">
                <a:solidFill>
                  <a:srgbClr val="FF0000"/>
                </a:solidFill>
              </a:rPr>
              <a:t>/ml</a:t>
            </a:r>
            <a:endParaRPr lang="de-DE" sz="3200" b="1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608455" y="4022499"/>
            <a:ext cx="6254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FF0000"/>
                </a:solidFill>
              </a:rPr>
              <a:t>Laborkosten rund 35 Euro  </a:t>
            </a:r>
            <a:endParaRPr lang="de-D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7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451" y="0"/>
            <a:ext cx="9510043" cy="5039754"/>
          </a:xfrm>
        </p:spPr>
      </p:pic>
      <p:sp>
        <p:nvSpPr>
          <p:cNvPr id="7" name="Textfeld 6"/>
          <p:cNvSpPr txBox="1"/>
          <p:nvPr/>
        </p:nvSpPr>
        <p:spPr>
          <a:xfrm>
            <a:off x="1244600" y="5537200"/>
            <a:ext cx="10109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20 000 I.E. Vitamin D</a:t>
            </a:r>
            <a:r>
              <a:rPr lang="de-DE" sz="2400" baseline="-25000" dirty="0" smtClean="0"/>
              <a:t>3</a:t>
            </a:r>
            <a:r>
              <a:rPr lang="de-DE" sz="2400" dirty="0" smtClean="0"/>
              <a:t> entsprechen 500 </a:t>
            </a:r>
            <a:r>
              <a:rPr lang="el-GR" sz="2400" dirty="0" smtClean="0"/>
              <a:t>μ</a:t>
            </a:r>
            <a:r>
              <a:rPr lang="de-DE" sz="2400" dirty="0" smtClean="0"/>
              <a:t>g Vitamin D</a:t>
            </a:r>
            <a:r>
              <a:rPr lang="de-DE" sz="2400" baseline="-25000" dirty="0"/>
              <a:t>3</a:t>
            </a:r>
            <a:r>
              <a:rPr lang="de-DE" sz="2400" dirty="0" smtClean="0"/>
              <a:t>, gleich 0,5 mg Vitamin D</a:t>
            </a:r>
            <a:r>
              <a:rPr lang="de-DE" sz="2400" baseline="-25000" dirty="0"/>
              <a:t>3</a:t>
            </a:r>
            <a:r>
              <a:rPr lang="de-DE" sz="2400" dirty="0" smtClean="0"/>
              <a:t>.</a:t>
            </a:r>
          </a:p>
          <a:p>
            <a:endParaRPr lang="de-DE" sz="2400" dirty="0"/>
          </a:p>
          <a:p>
            <a:r>
              <a:rPr lang="de-DE" sz="2000" dirty="0" smtClean="0"/>
              <a:t>04.12.2020 aus: https://rechner-tools.de/17-vitamin-d3-einheitenrechner.php#rechner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5197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72" y="241300"/>
            <a:ext cx="11840655" cy="5819249"/>
          </a:xfrm>
        </p:spPr>
      </p:pic>
      <p:sp>
        <p:nvSpPr>
          <p:cNvPr id="4" name="Textfeld 3"/>
          <p:cNvSpPr txBox="1"/>
          <p:nvPr/>
        </p:nvSpPr>
        <p:spPr>
          <a:xfrm>
            <a:off x="1638300" y="6354312"/>
            <a:ext cx="97155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04.12.2020 aus dem </a:t>
            </a:r>
            <a:r>
              <a:rPr lang="de-D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MaiLab</a:t>
            </a:r>
            <a:r>
              <a:rPr lang="de-DE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-Video:  https://www.youtube.com/watch?v=ud9d5cMDP_0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9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4400" dirty="0" smtClean="0"/>
              <a:t>Kann </a:t>
            </a:r>
            <a:r>
              <a:rPr lang="de-DE" sz="4400" b="1" dirty="0" smtClean="0"/>
              <a:t>für </a:t>
            </a:r>
            <a:r>
              <a:rPr lang="de-DE" sz="4400" b="1" dirty="0" err="1" smtClean="0"/>
              <a:t>Psoriatiker</a:t>
            </a:r>
            <a:r>
              <a:rPr lang="de-DE" sz="4400" b="1" dirty="0" smtClean="0"/>
              <a:t> </a:t>
            </a:r>
            <a:r>
              <a:rPr lang="de-DE" sz="4400" dirty="0"/>
              <a:t/>
            </a:r>
            <a:br>
              <a:rPr lang="de-DE" sz="4400" dirty="0"/>
            </a:br>
            <a:r>
              <a:rPr lang="de-DE" sz="4400" dirty="0" smtClean="0"/>
              <a:t>(und andere chronisch Kranke) </a:t>
            </a:r>
            <a:br>
              <a:rPr lang="de-DE" sz="4400" dirty="0" smtClean="0"/>
            </a:br>
            <a:r>
              <a:rPr lang="de-DE" sz="4400" dirty="0" smtClean="0"/>
              <a:t>eine </a:t>
            </a:r>
            <a:r>
              <a:rPr lang="de-DE" sz="4400" b="1" dirty="0" smtClean="0"/>
              <a:t>zusätzliche Vitamin D3 Versorgung </a:t>
            </a:r>
            <a:br>
              <a:rPr lang="de-DE" sz="4400" b="1" dirty="0" smtClean="0"/>
            </a:br>
            <a:r>
              <a:rPr lang="de-DE" sz="4400" dirty="0" smtClean="0"/>
              <a:t>über das für die „Normalbevölkerung“ empfohlene Maß hinaus </a:t>
            </a:r>
            <a:r>
              <a:rPr lang="de-DE" sz="4400" b="1" dirty="0" smtClean="0"/>
              <a:t>sinnvoll</a:t>
            </a:r>
            <a:r>
              <a:rPr lang="de-DE" sz="4400" dirty="0" smtClean="0"/>
              <a:t> sein</a:t>
            </a:r>
            <a:r>
              <a:rPr lang="de-DE" sz="4800" b="1" dirty="0" smtClean="0"/>
              <a:t>???</a:t>
            </a:r>
            <a:endParaRPr lang="de-DE" sz="4800" b="1" dirty="0"/>
          </a:p>
        </p:txBody>
      </p:sp>
    </p:spTree>
    <p:extLst>
      <p:ext uri="{BB962C8B-B14F-4D97-AF65-F5344CB8AC3E}">
        <p14:creationId xmlns:p14="http://schemas.microsoft.com/office/powerpoint/2010/main" val="19479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5478" y="-1762066"/>
            <a:ext cx="10515600" cy="132556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5478" y="455269"/>
            <a:ext cx="11324491" cy="6329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b="1" dirty="0"/>
              <a:t>Vitamine</a:t>
            </a:r>
            <a:r>
              <a:rPr lang="de-DE" sz="3200" dirty="0"/>
              <a:t> sind organische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Verbindungen</a:t>
            </a:r>
            <a:r>
              <a:rPr lang="de-DE" sz="3200" dirty="0"/>
              <a:t>, </a:t>
            </a:r>
            <a:r>
              <a:rPr lang="de-DE" sz="3200" dirty="0" smtClean="0"/>
              <a:t>die ein</a:t>
            </a:r>
            <a:r>
              <a:rPr lang="de-DE" sz="3200" dirty="0"/>
              <a:t> 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Organismus</a:t>
            </a:r>
            <a:r>
              <a:rPr lang="de-DE" sz="3200" dirty="0"/>
              <a:t> nicht als 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Energieträger</a:t>
            </a:r>
            <a:r>
              <a:rPr lang="de-DE" sz="3200" dirty="0"/>
              <a:t>, sondern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für </a:t>
            </a:r>
            <a:r>
              <a:rPr lang="de-DE" sz="3200" dirty="0"/>
              <a:t>andere lebenswichtige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Funktionen </a:t>
            </a:r>
            <a:r>
              <a:rPr lang="de-DE" sz="3200" dirty="0"/>
              <a:t>benötigt, die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jedoch </a:t>
            </a:r>
            <a:r>
              <a:rPr lang="de-DE" sz="3200" dirty="0"/>
              <a:t>der </a:t>
            </a:r>
            <a:r>
              <a:rPr lang="de-DE" sz="3200" dirty="0" smtClean="0"/>
              <a:t>Stoffwechsel</a:t>
            </a:r>
            <a:br>
              <a:rPr lang="de-DE" sz="3200" dirty="0" smtClean="0"/>
            </a:br>
            <a:r>
              <a:rPr lang="de-DE" sz="3200" dirty="0" smtClean="0"/>
              <a:t>nicht </a:t>
            </a:r>
            <a:r>
              <a:rPr lang="de-DE" sz="3200" dirty="0"/>
              <a:t>bedarfsdeckend 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synthetisieren</a:t>
            </a:r>
            <a:r>
              <a:rPr lang="de-DE" sz="3200" dirty="0"/>
              <a:t> kann. 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200" dirty="0" smtClean="0"/>
              <a:t>Vitamine </a:t>
            </a:r>
            <a:r>
              <a:rPr lang="de-DE" sz="3200" dirty="0"/>
              <a:t>müssen mit der Nahrung aufgenommen werden, sie gehören zu den essentiellen Stoffen</a:t>
            </a:r>
            <a:r>
              <a:rPr lang="de-DE" sz="3200" dirty="0" smtClean="0"/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514600" y="6031523"/>
            <a:ext cx="951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514600" y="5994345"/>
            <a:ext cx="951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9299966" y="10267160"/>
            <a:ext cx="5620336" cy="617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51736" y="6507908"/>
            <a:ext cx="967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https://de.wikipedia.org/wiki/Vitamin</a:t>
            </a:r>
          </a:p>
        </p:txBody>
      </p:sp>
      <p:pic>
        <p:nvPicPr>
          <p:cNvPr id="1026" name="Picture 2" descr="Gemüse, Karotte, Lebensmittel, Gesund, Diät, Grü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436" y="118636"/>
            <a:ext cx="6737441" cy="444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6527610" y="4502207"/>
            <a:ext cx="6901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https://pixabay.com/de/photos/gem%C3%BCse-karotte-lebensmittel-gesund-1085063/</a:t>
            </a:r>
          </a:p>
        </p:txBody>
      </p:sp>
    </p:spTree>
    <p:extLst>
      <p:ext uri="{BB962C8B-B14F-4D97-AF65-F5344CB8AC3E}">
        <p14:creationId xmlns:p14="http://schemas.microsoft.com/office/powerpoint/2010/main" val="394936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509" y="-488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3200" b="1" dirty="0"/>
              <a:t>Schätzwerte für eine angemessene Vitamin-D-Zufuhr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bei </a:t>
            </a:r>
            <a:r>
              <a:rPr lang="de-DE" sz="3200" b="1" dirty="0"/>
              <a:t>fehlender endogener Synthese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386373"/>
              </p:ext>
            </p:extLst>
          </p:nvPr>
        </p:nvGraphicFramePr>
        <p:xfrm>
          <a:off x="2371238" y="1081451"/>
          <a:ext cx="7237710" cy="8977043"/>
        </p:xfrm>
        <a:graphic>
          <a:graphicData uri="http://schemas.openxmlformats.org/drawingml/2006/table">
            <a:tbl>
              <a:tblPr/>
              <a:tblGrid>
                <a:gridCol w="3347636"/>
                <a:gridCol w="3890074"/>
              </a:tblGrid>
              <a:tr h="431669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1" dirty="0">
                          <a:effectLst/>
                        </a:rPr>
                        <a:t>Alter</a:t>
                      </a:r>
                    </a:p>
                  </a:txBody>
                  <a:tcPr marL="31440" marR="31440" marT="31440" marB="31440" anchor="b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400" b="1">
                          <a:effectLst/>
                        </a:rPr>
                        <a:t>Vitamin D bei fehlender endogener Synthese µg</a:t>
                      </a:r>
                      <a:r>
                        <a:rPr lang="de-DE" sz="2400" b="1" baseline="30000">
                          <a:effectLst/>
                        </a:rPr>
                        <a:t>a</a:t>
                      </a:r>
                      <a:r>
                        <a:rPr lang="de-DE" sz="2400" b="1">
                          <a:effectLst/>
                        </a:rPr>
                        <a:t>/Tag</a:t>
                      </a:r>
                    </a:p>
                  </a:txBody>
                  <a:tcPr marL="31440" marR="31440" marT="31440" marB="31440" anchor="b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69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1" dirty="0">
                          <a:effectLst/>
                        </a:rPr>
                        <a:t>Säuglinge</a:t>
                      </a:r>
                      <a:r>
                        <a:rPr lang="de-DE" sz="2400" dirty="0">
                          <a:effectLst/>
                        </a:rPr>
                        <a:t> (0 bis unter 12 Monate)</a:t>
                      </a: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2400">
                          <a:effectLst/>
                        </a:rPr>
                        <a:t>10</a:t>
                      </a:r>
                      <a:r>
                        <a:rPr lang="de-DE" sz="2400" baseline="30000">
                          <a:effectLst/>
                        </a:rPr>
                        <a:t>b</a:t>
                      </a:r>
                      <a:endParaRPr lang="de-DE" sz="240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55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1" dirty="0">
                          <a:effectLst/>
                        </a:rPr>
                        <a:t>Kinder</a:t>
                      </a:r>
                      <a:r>
                        <a:rPr lang="de-DE" sz="2400" dirty="0">
                          <a:effectLst/>
                        </a:rPr>
                        <a:t> (1 bis unter 15 Jahre)</a:t>
                      </a: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2400">
                          <a:effectLst/>
                        </a:rPr>
                        <a:t>20</a:t>
                      </a:r>
                      <a:r>
                        <a:rPr lang="de-DE" sz="2400" baseline="30000">
                          <a:effectLst/>
                        </a:rPr>
                        <a:t>c</a:t>
                      </a:r>
                      <a:endParaRPr lang="de-DE" sz="240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69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1" dirty="0">
                          <a:effectLst/>
                        </a:rPr>
                        <a:t>Jugendliche und Erwachsene</a:t>
                      </a:r>
                      <a:r>
                        <a:rPr lang="de-DE" sz="2400" dirty="0">
                          <a:effectLst/>
                        </a:rPr>
                        <a:t/>
                      </a:r>
                      <a:br>
                        <a:rPr lang="de-DE" sz="2400" dirty="0">
                          <a:effectLst/>
                        </a:rPr>
                      </a:br>
                      <a:r>
                        <a:rPr lang="de-DE" sz="2400" dirty="0">
                          <a:effectLst/>
                        </a:rPr>
                        <a:t>(15 bis unter 65 Jahre)</a:t>
                      </a: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2400">
                          <a:effectLst/>
                        </a:rPr>
                        <a:t>20</a:t>
                      </a:r>
                      <a:r>
                        <a:rPr lang="de-DE" sz="2400" baseline="30000">
                          <a:effectLst/>
                        </a:rPr>
                        <a:t>c</a:t>
                      </a:r>
                      <a:endParaRPr lang="de-DE" sz="240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55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1" dirty="0">
                          <a:effectLst/>
                        </a:rPr>
                        <a:t>Erwachsene</a:t>
                      </a:r>
                      <a:r>
                        <a:rPr lang="de-DE" sz="2400" dirty="0">
                          <a:effectLst/>
                        </a:rPr>
                        <a:t> (ab 65 Jahre)</a:t>
                      </a: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2400">
                          <a:effectLst/>
                        </a:rPr>
                        <a:t>20</a:t>
                      </a:r>
                      <a:r>
                        <a:rPr lang="de-DE" sz="2400" baseline="30000">
                          <a:effectLst/>
                        </a:rPr>
                        <a:t>c</a:t>
                      </a:r>
                      <a:endParaRPr lang="de-DE" sz="240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55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1" dirty="0">
                          <a:effectLst/>
                        </a:rPr>
                        <a:t>Schwangere</a:t>
                      </a:r>
                      <a:endParaRPr lang="de-DE" sz="2400" dirty="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2400" dirty="0">
                          <a:effectLst/>
                        </a:rPr>
                        <a:t>20</a:t>
                      </a:r>
                      <a:r>
                        <a:rPr lang="de-DE" sz="2400" baseline="30000" dirty="0">
                          <a:effectLst/>
                        </a:rPr>
                        <a:t>c</a:t>
                      </a:r>
                      <a:endParaRPr lang="de-DE" sz="2400" dirty="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55">
                <a:tc>
                  <a:txBody>
                    <a:bodyPr/>
                    <a:lstStyle/>
                    <a:p>
                      <a:pPr algn="l" fontAlgn="t"/>
                      <a:r>
                        <a:rPr lang="de-DE" sz="2400" b="1">
                          <a:effectLst/>
                        </a:rPr>
                        <a:t>Stillende</a:t>
                      </a:r>
                      <a:endParaRPr lang="de-DE" sz="240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sz="2400" dirty="0">
                          <a:effectLst/>
                        </a:rPr>
                        <a:t>20</a:t>
                      </a:r>
                      <a:r>
                        <a:rPr lang="de-DE" sz="2400" baseline="30000" dirty="0">
                          <a:effectLst/>
                        </a:rPr>
                        <a:t>c</a:t>
                      </a:r>
                      <a:endParaRPr lang="de-DE" sz="2400" dirty="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7763">
                <a:tc gridSpan="2">
                  <a:txBody>
                    <a:bodyPr/>
                    <a:lstStyle/>
                    <a:p>
                      <a:pPr algn="l" fontAlgn="t"/>
                      <a:r>
                        <a:rPr lang="de-DE" sz="2400" baseline="30000" dirty="0">
                          <a:effectLst/>
                        </a:rPr>
                        <a:t>a</a:t>
                      </a:r>
                      <a:r>
                        <a:rPr lang="de-DE" sz="2400" dirty="0">
                          <a:effectLst/>
                        </a:rPr>
                        <a:t>1 µg = 40 Internationale Einheiten (IE); 1 IE = 0,025 µg</a:t>
                      </a:r>
                      <a:br>
                        <a:rPr lang="de-DE" sz="2400" dirty="0">
                          <a:effectLst/>
                        </a:rPr>
                      </a:br>
                      <a:r>
                        <a:rPr lang="de-DE" sz="700" dirty="0">
                          <a:effectLst/>
                        </a:rPr>
                        <a:t/>
                      </a:r>
                      <a:br>
                        <a:rPr lang="de-DE" sz="700" dirty="0">
                          <a:effectLst/>
                        </a:rPr>
                      </a:br>
                      <a:r>
                        <a:rPr lang="de-DE" sz="700" dirty="0" smtClean="0">
                          <a:effectLst/>
                        </a:rPr>
                        <a:t>.</a:t>
                      </a:r>
                      <a:endParaRPr lang="de-DE" sz="700" dirty="0">
                        <a:effectLst/>
                      </a:endParaRPr>
                    </a:p>
                  </a:txBody>
                  <a:tcPr marL="31440" marR="31440" marT="31440" marB="3144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5371737" y="-156661"/>
            <a:ext cx="312136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Schätzwerte für eine angemessene Vitamin-D-Zufuhr bei fehlender endogener Synthese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323309" y="7113721"/>
            <a:ext cx="604433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 err="1"/>
              <a:t>b</a:t>
            </a:r>
            <a:r>
              <a:rPr lang="de-DE" dirty="0" err="1"/>
              <a:t>Der</a:t>
            </a:r>
            <a:r>
              <a:rPr lang="de-DE" dirty="0"/>
              <a:t> Schätzwert wird durch Gabe einer Vitamin-D-Tablette zur </a:t>
            </a:r>
            <a:r>
              <a:rPr lang="de-DE" dirty="0" err="1"/>
              <a:t>Rachitisprophylaxe</a:t>
            </a:r>
            <a:r>
              <a:rPr lang="de-DE" dirty="0"/>
              <a:t> ab der 1. Lebenswoche bis zum Ende des 1. Lebensjahres bei gestillten und nicht gestillten Säuglingen erreicht. Die Gabe erfolgt unabhängig von der endogenen Vitamin-D-Synthese und der Vitamin-D-Zufuhr durch Frauenmilch bzw. Säuglingsmilchnahrungen. Die Prophylaxe sollte im 2. Lebensjahr in den Wintermonaten weiter durchgeführt werden (Deutsche Gesellschaft für Kinder- und Jugendmedizin).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baseline="30000" dirty="0" err="1"/>
              <a:t>c</a:t>
            </a:r>
            <a:r>
              <a:rPr lang="de-DE" dirty="0" err="1"/>
              <a:t>Die</a:t>
            </a:r>
            <a:r>
              <a:rPr lang="de-DE" dirty="0"/>
              <a:t> Vitamin-D-Zufuhr über die Ernährung mit den üblichen Lebensmitteln (1 bis 2 µg pro Tag bei Kindern, 2 bis 4 µg pro Tag bei Jugendlichen und Erwachsenen) reicht nicht aus, um die gewünschte Versorgung (25(OH)D-Serumkonzentration von mindestens 50 </a:t>
            </a:r>
            <a:r>
              <a:rPr lang="de-DE" dirty="0" err="1"/>
              <a:t>nmol</a:t>
            </a:r>
            <a:r>
              <a:rPr lang="de-DE" dirty="0"/>
              <a:t>/l) bei fehlender endogener Synthese sicherzustellen. Hierfür werden 20 µg/Tag benötigt. D. h., die Versorgung muss zusätzlich zur Zufuhr über die Ernährung über die endogene Synthese und/oder über die Einnahme eines Vitamin-D-Präparats sichergestellt werden. Bei häufiger Sonnenbestrahlung kann die gewünschte Vitamin-D-Versorgung ohne die Einnahme eines Vitamin-D-Präparats erreicht werden.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99322" y="6433110"/>
            <a:ext cx="1002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https://www.dge.de/wissenschaft/referenzwerte/vitamin-d/</a:t>
            </a:r>
          </a:p>
        </p:txBody>
      </p:sp>
    </p:spTree>
    <p:extLst>
      <p:ext uri="{BB962C8B-B14F-4D97-AF65-F5344CB8AC3E}">
        <p14:creationId xmlns:p14="http://schemas.microsoft.com/office/powerpoint/2010/main" val="422120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6300" y="4381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6600" b="1" dirty="0">
                <a:solidFill>
                  <a:srgbClr val="0070C0"/>
                </a:solidFill>
              </a:rPr>
              <a:t>Vitaminmangel</a:t>
            </a:r>
            <a:endParaRPr lang="de-DE" sz="66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0904" y="1763713"/>
            <a:ext cx="112522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3200" dirty="0" smtClean="0"/>
              <a:t>Mangelnde </a:t>
            </a:r>
            <a:r>
              <a:rPr lang="de-DE" sz="3200" dirty="0"/>
              <a:t>Zufuhr von Vitaminen </a:t>
            </a:r>
            <a:r>
              <a:rPr lang="de-DE" sz="3200" dirty="0" smtClean="0"/>
              <a:t>führt zu</a:t>
            </a:r>
            <a:r>
              <a:rPr lang="de-DE" sz="3200" dirty="0"/>
              <a:t> </a:t>
            </a:r>
            <a:r>
              <a:rPr lang="de-DE" sz="3200" dirty="0" smtClean="0"/>
              <a:t>Stoffwechselstörungen</a:t>
            </a:r>
            <a:br>
              <a:rPr lang="de-DE" sz="3200" dirty="0" smtClean="0"/>
            </a:br>
            <a:r>
              <a:rPr lang="de-DE" sz="3200" dirty="0" smtClean="0"/>
              <a:t>mit </a:t>
            </a:r>
            <a:r>
              <a:rPr lang="de-DE" sz="3200" dirty="0"/>
              <a:t>typischen Krankheitserscheinungen</a:t>
            </a:r>
            <a:r>
              <a:rPr lang="de-DE" sz="3200" dirty="0" smtClean="0"/>
              <a:t>.</a:t>
            </a:r>
          </a:p>
          <a:p>
            <a:pPr marL="0" indent="0">
              <a:buNone/>
            </a:pP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>
                <a:solidFill>
                  <a:srgbClr val="0070C0"/>
                </a:solidFill>
              </a:rPr>
              <a:t>-  </a:t>
            </a:r>
            <a:r>
              <a:rPr lang="de-DE" sz="3200" dirty="0" err="1" smtClean="0">
                <a:solidFill>
                  <a:srgbClr val="0070C0"/>
                </a:solidFill>
              </a:rPr>
              <a:t>Beri-Beri</a:t>
            </a:r>
            <a:r>
              <a:rPr lang="de-DE" sz="3200" dirty="0" smtClean="0">
                <a:solidFill>
                  <a:srgbClr val="0070C0"/>
                </a:solidFill>
              </a:rPr>
              <a:t> </a:t>
            </a:r>
            <a:r>
              <a:rPr lang="de-DE" sz="3200" dirty="0" smtClean="0"/>
              <a:t>bei Mangel </a:t>
            </a:r>
            <a:r>
              <a:rPr lang="de-DE" sz="3200" dirty="0"/>
              <a:t>des Vitamins </a:t>
            </a:r>
            <a:r>
              <a:rPr lang="de-DE" sz="3200" dirty="0" err="1" smtClean="0"/>
              <a:t>Thiamin</a:t>
            </a:r>
            <a:r>
              <a:rPr lang="de-DE" sz="3200" dirty="0" smtClean="0"/>
              <a:t> (Vitamin </a:t>
            </a:r>
            <a:r>
              <a:rPr lang="de-DE" sz="3200" dirty="0"/>
              <a:t>B1</a:t>
            </a:r>
            <a:r>
              <a:rPr lang="de-DE" sz="3200" dirty="0" smtClean="0"/>
              <a:t>)</a:t>
            </a:r>
          </a:p>
          <a:p>
            <a:pPr>
              <a:buFontTx/>
              <a:buChar char="-"/>
            </a:pPr>
            <a:r>
              <a:rPr lang="de-DE" sz="3200" dirty="0" smtClean="0">
                <a:solidFill>
                  <a:srgbClr val="0070C0"/>
                </a:solidFill>
              </a:rPr>
              <a:t>Nachtblindheit</a:t>
            </a:r>
            <a:r>
              <a:rPr lang="de-DE" sz="3200" dirty="0"/>
              <a:t> wird durch einen Mangel des Vitamin A </a:t>
            </a:r>
            <a:r>
              <a:rPr lang="de-DE" sz="3200" dirty="0" smtClean="0"/>
              <a:t>ausgelöst</a:t>
            </a:r>
          </a:p>
          <a:p>
            <a:pPr>
              <a:buFontTx/>
              <a:buChar char="-"/>
            </a:pPr>
            <a:r>
              <a:rPr lang="de-DE" sz="3200" dirty="0">
                <a:solidFill>
                  <a:srgbClr val="0070C0"/>
                </a:solidFill>
              </a:rPr>
              <a:t>Skorbut</a:t>
            </a:r>
            <a:r>
              <a:rPr lang="de-DE" sz="3200" dirty="0"/>
              <a:t> </a:t>
            </a:r>
            <a:r>
              <a:rPr lang="de-DE" sz="3200" dirty="0" smtClean="0"/>
              <a:t>bei einem </a:t>
            </a:r>
            <a:r>
              <a:rPr lang="de-DE" sz="3200" dirty="0"/>
              <a:t>Mangel an L-Ascorbinsäure (Vitamin C</a:t>
            </a:r>
            <a:r>
              <a:rPr lang="de-DE" sz="3200" dirty="0" smtClean="0"/>
              <a:t>)</a:t>
            </a:r>
          </a:p>
          <a:p>
            <a:pPr>
              <a:buFontTx/>
              <a:buChar char="-"/>
            </a:pPr>
            <a:r>
              <a:rPr lang="de-DE" sz="3200" dirty="0">
                <a:solidFill>
                  <a:srgbClr val="0070C0"/>
                </a:solidFill>
              </a:rPr>
              <a:t>Rachitis</a:t>
            </a:r>
            <a:r>
              <a:rPr lang="de-DE" sz="3200" dirty="0"/>
              <a:t> </a:t>
            </a:r>
            <a:r>
              <a:rPr lang="de-DE" sz="3200" dirty="0" smtClean="0"/>
              <a:t>bei einem </a:t>
            </a:r>
            <a:r>
              <a:rPr lang="de-DE" sz="3200" dirty="0"/>
              <a:t>Mangel an </a:t>
            </a:r>
            <a:r>
              <a:rPr lang="de-DE" sz="3200" dirty="0" err="1" smtClean="0"/>
              <a:t>Calciferol</a:t>
            </a:r>
            <a:r>
              <a:rPr lang="de-DE" sz="3200" dirty="0" smtClean="0"/>
              <a:t> (Vitamin D)</a:t>
            </a:r>
          </a:p>
          <a:p>
            <a:pPr>
              <a:buFontTx/>
              <a:buChar char="-"/>
            </a:pPr>
            <a:r>
              <a:rPr lang="de-DE" sz="3200" dirty="0" smtClean="0">
                <a:solidFill>
                  <a:srgbClr val="0070C0"/>
                </a:solidFill>
              </a:rPr>
              <a:t>…</a:t>
            </a:r>
            <a:endParaRPr lang="de-DE" sz="3200" dirty="0">
              <a:solidFill>
                <a:srgbClr val="0070C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521700" y="6342876"/>
            <a:ext cx="7988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https://de.wikipedia.org/wiki/Hypovitaminose</a:t>
            </a:r>
          </a:p>
        </p:txBody>
      </p:sp>
    </p:spTree>
    <p:extLst>
      <p:ext uri="{BB962C8B-B14F-4D97-AF65-F5344CB8AC3E}">
        <p14:creationId xmlns:p14="http://schemas.microsoft.com/office/powerpoint/2010/main" val="21270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Inhaltsplatzhalter 7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6" y="365125"/>
            <a:ext cx="11382914" cy="5859088"/>
          </a:xfrm>
        </p:spPr>
      </p:pic>
      <p:sp>
        <p:nvSpPr>
          <p:cNvPr id="9" name="Textfeld 8"/>
          <p:cNvSpPr txBox="1"/>
          <p:nvPr/>
        </p:nvSpPr>
        <p:spPr>
          <a:xfrm>
            <a:off x="1524000" y="5181600"/>
            <a:ext cx="147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C000"/>
                </a:solidFill>
              </a:rPr>
              <a:t>EDeKA</a:t>
            </a:r>
            <a:endParaRPr lang="de-DE" sz="3600" dirty="0">
              <a:solidFill>
                <a:srgbClr val="FFC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953250" y="6250355"/>
            <a:ext cx="8801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https://projekte.uni-hohenheim.de/wwwin140/vitamine/vitamine.htm</a:t>
            </a:r>
            <a:endParaRPr lang="de-DE" sz="1200" dirty="0"/>
          </a:p>
        </p:txBody>
      </p:sp>
      <p:sp>
        <p:nvSpPr>
          <p:cNvPr id="3" name="Ellipse 2"/>
          <p:cNvSpPr/>
          <p:nvPr/>
        </p:nvSpPr>
        <p:spPr>
          <a:xfrm>
            <a:off x="703385" y="3294669"/>
            <a:ext cx="1424353" cy="96080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84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1160585"/>
            <a:ext cx="10515600" cy="75870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3347" y="404445"/>
            <a:ext cx="6456217" cy="63265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b="1" dirty="0">
                <a:solidFill>
                  <a:srgbClr val="0070C0"/>
                </a:solidFill>
              </a:rPr>
              <a:t>Michael F. </a:t>
            </a:r>
            <a:r>
              <a:rPr lang="de-DE" sz="3200" b="1" dirty="0" err="1">
                <a:solidFill>
                  <a:srgbClr val="0070C0"/>
                </a:solidFill>
              </a:rPr>
              <a:t>Holick</a:t>
            </a:r>
            <a:r>
              <a:rPr lang="de-DE" sz="3200" dirty="0"/>
              <a:t> (* 1946) ist ein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US-amerikanischer </a:t>
            </a:r>
            <a:r>
              <a:rPr lang="de-DE" sz="3200" dirty="0"/>
              <a:t>Arzt </a:t>
            </a:r>
            <a:r>
              <a:rPr lang="de-DE" sz="3200" dirty="0" smtClean="0"/>
              <a:t>und Biochemiker</a:t>
            </a:r>
            <a:r>
              <a:rPr lang="de-DE" sz="3200" dirty="0"/>
              <a:t>. 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Sein </a:t>
            </a:r>
            <a:r>
              <a:rPr lang="de-DE" sz="3200" dirty="0"/>
              <a:t>Forschungsschwerpunkt liegt in der Vitamin-D-Forschung</a:t>
            </a:r>
            <a:r>
              <a:rPr lang="de-DE" sz="3200" dirty="0" smtClean="0"/>
              <a:t>.</a:t>
            </a:r>
            <a:br>
              <a:rPr lang="de-DE" sz="3200" dirty="0" smtClean="0"/>
            </a:br>
            <a:r>
              <a:rPr lang="de-DE" sz="3200" dirty="0" err="1" smtClean="0"/>
              <a:t>Holick</a:t>
            </a:r>
            <a:r>
              <a:rPr lang="de-DE" sz="3200" dirty="0" smtClean="0"/>
              <a:t> </a:t>
            </a:r>
            <a:r>
              <a:rPr lang="de-DE" sz="3200" dirty="0"/>
              <a:t>identifizierte sowohl </a:t>
            </a:r>
            <a:r>
              <a:rPr lang="de-DE" sz="3200" dirty="0" err="1" smtClean="0">
                <a:solidFill>
                  <a:srgbClr val="00B0F0"/>
                </a:solidFill>
              </a:rPr>
              <a:t>Calcidiol</a:t>
            </a:r>
            <a:r>
              <a:rPr lang="de-DE" sz="3200" dirty="0" smtClean="0"/>
              <a:t>,</a:t>
            </a:r>
            <a:r>
              <a:rPr lang="de-DE" sz="3200" baseline="30000" dirty="0" smtClean="0"/>
              <a:t> </a:t>
            </a:r>
            <a:r>
              <a:rPr lang="de-DE" sz="3200" dirty="0" smtClean="0"/>
              <a:t>die </a:t>
            </a:r>
            <a:r>
              <a:rPr lang="de-DE" sz="3200" dirty="0">
                <a:solidFill>
                  <a:srgbClr val="00B0F0"/>
                </a:solidFill>
              </a:rPr>
              <a:t>zirkulierende </a:t>
            </a:r>
            <a:r>
              <a:rPr lang="de-DE" sz="3200" dirty="0" smtClean="0">
                <a:solidFill>
                  <a:srgbClr val="00B0F0"/>
                </a:solidFill>
              </a:rPr>
              <a:t>Haupt- und Speicherform </a:t>
            </a:r>
            <a:r>
              <a:rPr lang="de-DE" sz="3200" dirty="0"/>
              <a:t>von Vitamin D, als auch </a:t>
            </a:r>
            <a:r>
              <a:rPr lang="de-DE" sz="3200" dirty="0" err="1" smtClean="0">
                <a:solidFill>
                  <a:srgbClr val="7030A0"/>
                </a:solidFill>
              </a:rPr>
              <a:t>Calcitriol</a:t>
            </a:r>
            <a:r>
              <a:rPr lang="de-DE" sz="3200" dirty="0" smtClean="0">
                <a:solidFill>
                  <a:srgbClr val="7030A0"/>
                </a:solidFill>
              </a:rPr>
              <a:t>,</a:t>
            </a:r>
            <a:r>
              <a:rPr lang="de-DE" sz="3200" baseline="30000" dirty="0" smtClean="0">
                <a:solidFill>
                  <a:srgbClr val="7030A0"/>
                </a:solidFill>
              </a:rPr>
              <a:t> </a:t>
            </a:r>
            <a:r>
              <a:rPr lang="de-DE" sz="3200" dirty="0" smtClean="0">
                <a:solidFill>
                  <a:srgbClr val="7030A0"/>
                </a:solidFill>
              </a:rPr>
              <a:t>die </a:t>
            </a:r>
            <a:r>
              <a:rPr lang="de-DE" sz="3200" dirty="0">
                <a:solidFill>
                  <a:srgbClr val="7030A0"/>
                </a:solidFill>
              </a:rPr>
              <a:t>aktive Form </a:t>
            </a:r>
            <a:r>
              <a:rPr lang="de-DE" sz="3200" dirty="0"/>
              <a:t>von Vitamin D. </a:t>
            </a:r>
            <a:r>
              <a:rPr lang="de-DE" sz="3200" dirty="0" smtClean="0"/>
              <a:t/>
            </a:r>
            <a:br>
              <a:rPr lang="de-DE" sz="3200" dirty="0" smtClean="0"/>
            </a:br>
            <a:endParaRPr lang="de-DE" sz="3200" dirty="0" smtClean="0"/>
          </a:p>
          <a:p>
            <a:pPr marL="0" indent="0">
              <a:buNone/>
            </a:pPr>
            <a:endParaRPr lang="de-DE" sz="3200" dirty="0"/>
          </a:p>
          <a:p>
            <a:pPr marL="0" indent="0">
              <a:buNone/>
            </a:pP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1300" dirty="0" smtClean="0"/>
              <a:t>https://de.wikipedia.org/wiki/Michael_F._Holick</a:t>
            </a:r>
            <a:endParaRPr lang="de-DE" sz="1300" dirty="0"/>
          </a:p>
        </p:txBody>
      </p:sp>
      <p:pic>
        <p:nvPicPr>
          <p:cNvPr id="1026" name="Picture 2" descr="https://upload.wikimedia.org/wikipedia/commons/thumb/4/4c/Michael_F._Holick_-_Photo.jpg/800px-Michael_F._Holick_-_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537" y="244893"/>
            <a:ext cx="4518968" cy="632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800" y="-3015608"/>
            <a:ext cx="10515600" cy="132556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4" name="Inhaltsplatzhalter 3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31" y="0"/>
            <a:ext cx="7540469" cy="6542676"/>
          </a:xfrm>
        </p:spPr>
      </p:pic>
      <p:sp>
        <p:nvSpPr>
          <p:cNvPr id="5" name="Textfeld 4"/>
          <p:cNvSpPr txBox="1"/>
          <p:nvPr/>
        </p:nvSpPr>
        <p:spPr>
          <a:xfrm>
            <a:off x="4470400" y="6542676"/>
            <a:ext cx="1069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aus (ergänzt): </a:t>
            </a:r>
            <a:r>
              <a:rPr lang="de-DE" sz="1200" dirty="0" smtClean="0"/>
              <a:t>https://plantbaseddietitian.com/5-ways-to-optimize-bone-health/</a:t>
            </a:r>
            <a:endParaRPr lang="de-DE" sz="1200" dirty="0"/>
          </a:p>
        </p:txBody>
      </p:sp>
      <p:sp>
        <p:nvSpPr>
          <p:cNvPr id="7" name="Ellipse 6"/>
          <p:cNvSpPr/>
          <p:nvPr/>
        </p:nvSpPr>
        <p:spPr>
          <a:xfrm>
            <a:off x="3956050" y="2793262"/>
            <a:ext cx="596900" cy="369324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6819900" y="5173422"/>
            <a:ext cx="1447800" cy="4191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170565" y="3675295"/>
            <a:ext cx="1346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4559300" y="4090280"/>
            <a:ext cx="100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Calcidiol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046865" y="5497153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Calcitriol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575315" y="2878057"/>
            <a:ext cx="1768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Colecalciferol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1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36700" y="255799"/>
            <a:ext cx="4445000" cy="1325563"/>
          </a:xfrm>
        </p:spPr>
        <p:txBody>
          <a:bodyPr/>
          <a:lstStyle/>
          <a:p>
            <a:r>
              <a:rPr lang="de-DE" b="1" dirty="0" smtClean="0">
                <a:solidFill>
                  <a:srgbClr val="0070C0"/>
                </a:solidFill>
              </a:rPr>
              <a:t>Vitamin D</a:t>
            </a:r>
            <a:r>
              <a:rPr lang="de-DE" b="1" baseline="-25000" dirty="0" smtClean="0">
                <a:solidFill>
                  <a:srgbClr val="0070C0"/>
                </a:solidFill>
              </a:rPr>
              <a:t>3</a:t>
            </a:r>
            <a:endParaRPr lang="de-DE" b="1" baseline="-250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000" y="1677988"/>
            <a:ext cx="6210300" cy="5302038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Mit Vitamin D ist meisten </a:t>
            </a:r>
            <a:br>
              <a:rPr lang="de-DE" dirty="0" smtClean="0"/>
            </a:br>
            <a:r>
              <a:rPr lang="de-DE" dirty="0" smtClean="0"/>
              <a:t>Vitamin D</a:t>
            </a:r>
            <a:r>
              <a:rPr lang="de-DE" sz="3600" baseline="-25000" dirty="0" smtClean="0"/>
              <a:t>3</a:t>
            </a:r>
            <a:r>
              <a:rPr lang="de-DE" dirty="0" smtClean="0"/>
              <a:t> in dieser Form gemeint</a:t>
            </a:r>
            <a:endParaRPr lang="de-DE" dirty="0"/>
          </a:p>
          <a:p>
            <a:r>
              <a:rPr lang="de-DE" dirty="0" smtClean="0"/>
              <a:t>Synonyme Bezeichnungen:</a:t>
            </a:r>
            <a:br>
              <a:rPr lang="de-DE" dirty="0" smtClean="0"/>
            </a:br>
            <a:r>
              <a:rPr lang="de-DE" dirty="0" err="1" smtClean="0">
                <a:solidFill>
                  <a:srgbClr val="0070C0"/>
                </a:solidFill>
              </a:rPr>
              <a:t>Colecalciferol</a:t>
            </a:r>
            <a:r>
              <a:rPr lang="de-DE" dirty="0" smtClean="0"/>
              <a:t> (</a:t>
            </a:r>
            <a:r>
              <a:rPr lang="de-DE" dirty="0"/>
              <a:t>auch </a:t>
            </a:r>
            <a:r>
              <a:rPr lang="de-DE" dirty="0" err="1" smtClean="0"/>
              <a:t>Cholecalciferol</a:t>
            </a:r>
            <a:r>
              <a:rPr lang="de-DE" dirty="0"/>
              <a:t>)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Calciol</a:t>
            </a:r>
            <a:endParaRPr lang="de-DE" dirty="0"/>
          </a:p>
          <a:p>
            <a:r>
              <a:rPr lang="de-DE" dirty="0" smtClean="0"/>
              <a:t>Wird in der Haut durch UVB-Strahlung</a:t>
            </a:r>
            <a:br>
              <a:rPr lang="de-DE" dirty="0" smtClean="0"/>
            </a:br>
            <a:r>
              <a:rPr lang="de-DE" dirty="0" smtClean="0"/>
              <a:t>aus einer Vorstufe gebildet</a:t>
            </a:r>
            <a:br>
              <a:rPr lang="de-DE" dirty="0" smtClean="0"/>
            </a:br>
            <a:r>
              <a:rPr lang="de-DE" dirty="0" smtClean="0"/>
              <a:t>oder durch die Nahrung aufgenommen</a:t>
            </a:r>
          </a:p>
          <a:p>
            <a:r>
              <a:rPr lang="de-DE" dirty="0" smtClean="0"/>
              <a:t>Ist </a:t>
            </a:r>
            <a:r>
              <a:rPr lang="de-DE" dirty="0"/>
              <a:t>kein Vitamin im klassischen Sinne.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Es </a:t>
            </a:r>
            <a:r>
              <a:rPr lang="de-DE" dirty="0"/>
              <a:t>handelt sich dabei um ein sogenanntes Prohormon, also einer Vorstufe eines Hormons.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de-DE" sz="1300" dirty="0"/>
              <a:t>a</a:t>
            </a:r>
            <a:r>
              <a:rPr lang="de-DE" sz="1300" dirty="0" smtClean="0"/>
              <a:t>us Wikipedia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-58949"/>
            <a:ext cx="4909847" cy="691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1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</Words>
  <Application>Microsoft Office PowerPoint</Application>
  <PresentationFormat>Breitbild</PresentationFormat>
  <Paragraphs>168</Paragraphs>
  <Slides>40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50" baseType="lpstr">
      <vt:lpstr>Arial</vt:lpstr>
      <vt:lpstr>Calibri</vt:lpstr>
      <vt:lpstr>Calibri Light</vt:lpstr>
      <vt:lpstr>Helvetica Neue</vt:lpstr>
      <vt:lpstr>Kristen ITC</vt:lpstr>
      <vt:lpstr>Roboto</vt:lpstr>
      <vt:lpstr>TheSans-Plain</vt:lpstr>
      <vt:lpstr>Times New Roman</vt:lpstr>
      <vt:lpstr>Wingdings</vt:lpstr>
      <vt:lpstr>Office Theme</vt:lpstr>
      <vt:lpstr>Das Sonnenvitamin D</vt:lpstr>
      <vt:lpstr>Inhaltsübersicht</vt:lpstr>
      <vt:lpstr>Vitamine </vt:lpstr>
      <vt:lpstr>PowerPoint-Präsentation</vt:lpstr>
      <vt:lpstr>Vitaminmangel</vt:lpstr>
      <vt:lpstr>PowerPoint-Präsentation</vt:lpstr>
      <vt:lpstr>PowerPoint-Präsentation</vt:lpstr>
      <vt:lpstr>PowerPoint-Präsentation</vt:lpstr>
      <vt:lpstr>Vitamin D3</vt:lpstr>
      <vt:lpstr>PowerPoint-Präsentation</vt:lpstr>
      <vt:lpstr>25-Hydroxy-Vitamin-D3 zirkulierende Hauptform und Speicherform</vt:lpstr>
      <vt:lpstr>1,25-Dihydroxy-Vitamin-D3 die aktive Form    Calcitriol 1,25(OH)2Vitamin D3  Vitamin D3 (1,25-OH)       aus Wikipedia </vt:lpstr>
      <vt:lpstr>PowerPoint-Präsentation</vt:lpstr>
      <vt:lpstr>Klassifizierung der Vitamin-D-Spiegel im Plasma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Mit Vitamin D gegen COVID-19? https://www.ernaehrungsmedizin.blog/2020/10/19/mit-vitamin-d-gegen-covid-19/</vt:lpstr>
      <vt:lpstr>Vitamin D Präparate</vt:lpstr>
      <vt:lpstr>Zusammenfassung</vt:lpstr>
      <vt:lpstr>Quellenverzeichnis:</vt:lpstr>
      <vt:lpstr>PowerPoint-Präsentation</vt:lpstr>
      <vt:lpstr>PowerPoint-Präsentation</vt:lpstr>
      <vt:lpstr>PowerPoint-Präsentation</vt:lpstr>
      <vt:lpstr>Vitamin D2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Schätzwerte für eine angemessene Vitamin-D-Zufuhr  bei fehlender endogener Synthese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 D</dc:title>
  <dc:creator>Bernd Pitz</dc:creator>
  <cp:lastModifiedBy>Bernd Pitz</cp:lastModifiedBy>
  <cp:revision>123</cp:revision>
  <dcterms:created xsi:type="dcterms:W3CDTF">2020-12-04T15:19:42Z</dcterms:created>
  <dcterms:modified xsi:type="dcterms:W3CDTF">2021-01-05T21:41:24Z</dcterms:modified>
</cp:coreProperties>
</file>